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9.xml" ContentType="application/vnd.openxmlformats-officedocument.presentationml.tags+xml"/>
  <Override PartName="/ppt/notesSlides/notesSlide47.xml" ContentType="application/vnd.openxmlformats-officedocument.presentationml.notesSlide+xml"/>
  <Override PartName="/ppt/tags/tag10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1505" r:id="rId2"/>
    <p:sldId id="1572" r:id="rId3"/>
    <p:sldId id="1517" r:id="rId4"/>
    <p:sldId id="1482" r:id="rId5"/>
    <p:sldId id="1499" r:id="rId6"/>
    <p:sldId id="1487" r:id="rId7"/>
    <p:sldId id="1497" r:id="rId8"/>
    <p:sldId id="1490" r:id="rId9"/>
    <p:sldId id="1491" r:id="rId10"/>
    <p:sldId id="1492" r:id="rId11"/>
    <p:sldId id="1500" r:id="rId12"/>
    <p:sldId id="1501" r:id="rId13"/>
    <p:sldId id="1569" r:id="rId14"/>
    <p:sldId id="1570" r:id="rId15"/>
    <p:sldId id="1514" r:id="rId16"/>
    <p:sldId id="260" r:id="rId17"/>
    <p:sldId id="261" r:id="rId18"/>
    <p:sldId id="259" r:id="rId19"/>
    <p:sldId id="1515" r:id="rId20"/>
    <p:sldId id="262" r:id="rId21"/>
    <p:sldId id="263" r:id="rId22"/>
    <p:sldId id="1526" r:id="rId23"/>
    <p:sldId id="1528" r:id="rId24"/>
    <p:sldId id="1522" r:id="rId25"/>
    <p:sldId id="1542" r:id="rId26"/>
    <p:sldId id="1532" r:id="rId27"/>
    <p:sldId id="1529" r:id="rId28"/>
    <p:sldId id="1530" r:id="rId29"/>
    <p:sldId id="1531" r:id="rId30"/>
    <p:sldId id="1533" r:id="rId31"/>
    <p:sldId id="1534" r:id="rId32"/>
    <p:sldId id="1535" r:id="rId33"/>
    <p:sldId id="1537" r:id="rId34"/>
    <p:sldId id="1544" r:id="rId35"/>
    <p:sldId id="1539" r:id="rId36"/>
    <p:sldId id="1540" r:id="rId37"/>
    <p:sldId id="1545" r:id="rId38"/>
    <p:sldId id="1573" r:id="rId39"/>
    <p:sldId id="1563" r:id="rId40"/>
    <p:sldId id="1547" r:id="rId41"/>
    <p:sldId id="1548" r:id="rId42"/>
    <p:sldId id="1553" r:id="rId43"/>
    <p:sldId id="1549" r:id="rId44"/>
    <p:sldId id="1550" r:id="rId45"/>
    <p:sldId id="1551" r:id="rId46"/>
    <p:sldId id="1564" r:id="rId47"/>
    <p:sldId id="1565" r:id="rId48"/>
    <p:sldId id="1566" r:id="rId49"/>
    <p:sldId id="1567" r:id="rId50"/>
    <p:sldId id="1568" r:id="rId51"/>
    <p:sldId id="1554" r:id="rId52"/>
    <p:sldId id="1559" r:id="rId53"/>
    <p:sldId id="1561" r:id="rId54"/>
    <p:sldId id="155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43971C-B914-1E42-9A82-DD26BEB67B4E}" v="1" dt="2026-01-04T00:58:12.186"/>
    <p1510:client id="{570769D1-C352-444E-AB18-326487E8D859}" v="18" dt="2026-01-04T00:46:42.698"/>
    <p1510:client id="{EE257E7C-1377-C44F-93FB-0745D5C9CD47}" v="13055" dt="2026-01-03T13:26:12.9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0"/>
    <p:restoredTop sz="94640"/>
  </p:normalViewPr>
  <p:slideViewPr>
    <p:cSldViewPr snapToGrid="0">
      <p:cViewPr varScale="1">
        <p:scale>
          <a:sx n="111" d="100"/>
          <a:sy n="111" d="100"/>
        </p:scale>
        <p:origin x="7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EB006-7871-5343-933F-95FA32848438}" type="datetimeFigureOut">
              <a:rPr lang="en-US" smtClean="0"/>
              <a:t>1/6/26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BE591-522E-8047-9DED-4B33773C0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64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500E2-335C-9BD3-B9B7-1ACC53F11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BA506C-07A9-83DB-C8CC-6F1528950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1D3023-C807-3A08-38B7-A764F1194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81DF7-63D0-1C85-FA74-EE2299947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FD9A-BDC6-4946-A6F2-E5FC18FBE84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98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246E2-FC5E-C20B-D3FF-B94FA1E13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EA234-FED6-1580-E1CF-329639798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261293-DA9D-113E-8B69-64A993699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Only keep the largest R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6F5D9-EEB2-8214-1F89-C865C20A2A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C7593-7CB1-CD43-BCEC-8AD6B6B16D9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96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02C71-E88A-08AD-41B9-786928B2B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79DD1-45F7-0202-9BC3-341164F946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604C0C-65CF-6B39-85AE-E81844C1C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Only keep the largest R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76B17-6F63-E6E1-E934-B33C8C2C68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C7593-7CB1-CD43-BCEC-8AD6B6B16D9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73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5657E-1A48-145D-32D5-B8879C3DE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5A726-80DB-D3E9-0BF9-EB97240CC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7F6BA7-39D9-8EA0-803B-257C29BA8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Only keep the largest R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DAD15-79D2-EA6B-5E27-0FA94B6514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C7593-7CB1-CD43-BCEC-8AD6B6B16D9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63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34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32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22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78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04956-8CCF-CDF3-ECAB-2FFDC3CBD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96CF69-2696-49DE-FDC6-A8103E04B0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99753C-2045-AC32-C300-C339FD8E1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 b="1"/>
              <a:t>Output structure</a:t>
            </a:r>
          </a:p>
          <a:p>
            <a:r>
              <a:rPr lang="en-US"/>
              <a:t>The output structure is divided in three main components:</a:t>
            </a:r>
          </a:p>
          <a:p>
            <a:r>
              <a:rPr lang="en-US" sz="1200">
                <a:solidFill>
                  <a:schemeClr val="accent1"/>
                </a:solidFill>
              </a:rPr>
              <a:t>The first component is related to the dynamic's parameters along with the ‘dim’(hierarchy depth) convergence parameter. ‘</a:t>
            </a:r>
            <a:r>
              <a:rPr lang="en-US" sz="1200" err="1">
                <a:solidFill>
                  <a:schemeClr val="accent1"/>
                </a:solidFill>
              </a:rPr>
              <a:t>end_time</a:t>
            </a:r>
            <a:r>
              <a:rPr lang="en-US" sz="1200">
                <a:solidFill>
                  <a:schemeClr val="accent1"/>
                </a:solidFill>
              </a:rPr>
              <a:t>’ is the time until we want to run de dynamics, ‘</a:t>
            </a:r>
            <a:r>
              <a:rPr lang="en-US" sz="1200" err="1">
                <a:solidFill>
                  <a:schemeClr val="accent1"/>
                </a:solidFill>
              </a:rPr>
              <a:t>step_time</a:t>
            </a:r>
            <a:r>
              <a:rPr lang="en-US" sz="1200">
                <a:solidFill>
                  <a:schemeClr val="accent1"/>
                </a:solidFill>
              </a:rPr>
              <a:t>’ could mean different things depending on the chosen propagation method. In this example, the propagation method is a combination between ps2 (second order projector-splitting) and direct integration. For the ps2 part, the ’</a:t>
            </a:r>
            <a:r>
              <a:rPr lang="en-US" sz="1200" err="1">
                <a:solidFill>
                  <a:schemeClr val="accent1"/>
                </a:solidFill>
              </a:rPr>
              <a:t>step_time</a:t>
            </a:r>
            <a:r>
              <a:rPr lang="en-US" sz="1200">
                <a:solidFill>
                  <a:schemeClr val="accent1"/>
                </a:solidFill>
              </a:rPr>
              <a:t>’ parameter contains one forward iteration and one backward iteration, so that dt/2 is passed to the ODE solver. ‘</a:t>
            </a:r>
            <a:r>
              <a:rPr lang="en-US" sz="1200" err="1">
                <a:solidFill>
                  <a:schemeClr val="accent1"/>
                </a:solidFill>
              </a:rPr>
              <a:t>save_checkpoint_to_file</a:t>
            </a:r>
            <a:r>
              <a:rPr lang="en-US" sz="1200">
                <a:solidFill>
                  <a:schemeClr val="accent1"/>
                </a:solidFill>
              </a:rPr>
              <a:t>’ generates a .pt that stores the information to continue the simulation later.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5EEEC-9ED8-96B9-1177-6F86E8A902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59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E0E50-2E46-BBE8-7539-B2067DC87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0833F1-EC4E-94EB-B4DF-BC93A99569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CBDE0-050A-2DAE-666B-B15C85CCE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 b="1"/>
              <a:t>Output structure</a:t>
            </a:r>
          </a:p>
          <a:p>
            <a:r>
              <a:rPr lang="en-US"/>
              <a:t>The output structure is divided in three main components:</a:t>
            </a:r>
          </a:p>
          <a:p>
            <a:r>
              <a:rPr lang="en-US" sz="1200">
                <a:solidFill>
                  <a:schemeClr val="accent1"/>
                </a:solidFill>
              </a:rPr>
              <a:t>The first component is related to the dynamic's parameters along with the ‘dim’(hierarchy depth) convergence parameter. ‘</a:t>
            </a:r>
            <a:r>
              <a:rPr lang="en-US" sz="1200" err="1">
                <a:solidFill>
                  <a:schemeClr val="accent1"/>
                </a:solidFill>
              </a:rPr>
              <a:t>end_time</a:t>
            </a:r>
            <a:r>
              <a:rPr lang="en-US" sz="1200">
                <a:solidFill>
                  <a:schemeClr val="accent1"/>
                </a:solidFill>
              </a:rPr>
              <a:t>’ is the time until we want to run de dynamics, ‘</a:t>
            </a:r>
            <a:r>
              <a:rPr lang="en-US" sz="1200" err="1">
                <a:solidFill>
                  <a:schemeClr val="accent1"/>
                </a:solidFill>
              </a:rPr>
              <a:t>step_time</a:t>
            </a:r>
            <a:r>
              <a:rPr lang="en-US" sz="1200">
                <a:solidFill>
                  <a:schemeClr val="accent1"/>
                </a:solidFill>
              </a:rPr>
              <a:t>’ could mean different things depending on the chosen propagation method. In this example, the propagation method is a combination between ps2 (second order projector-splitting) and direct integration. For the ps2 part, the ’</a:t>
            </a:r>
            <a:r>
              <a:rPr lang="en-US" sz="1200" err="1">
                <a:solidFill>
                  <a:schemeClr val="accent1"/>
                </a:solidFill>
              </a:rPr>
              <a:t>step_time</a:t>
            </a:r>
            <a:r>
              <a:rPr lang="en-US" sz="1200">
                <a:solidFill>
                  <a:schemeClr val="accent1"/>
                </a:solidFill>
              </a:rPr>
              <a:t>’ parameter contains one forward iteration and one backward iteration, so that dt/2 is passed to the ODE solver. ‘</a:t>
            </a:r>
            <a:r>
              <a:rPr lang="en-US" sz="1200" err="1">
                <a:solidFill>
                  <a:schemeClr val="accent1"/>
                </a:solidFill>
              </a:rPr>
              <a:t>save_checkpoint_to_file</a:t>
            </a:r>
            <a:r>
              <a:rPr lang="en-US" sz="1200">
                <a:solidFill>
                  <a:schemeClr val="accent1"/>
                </a:solidFill>
              </a:rPr>
              <a:t>’ generates a .pt that stores the information to continue the simulation later.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63DDB-5833-47F4-E8A5-6395BE644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33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E5F38-1647-6937-6D6E-8CCA06076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BC44C-79E3-7D83-6C63-A69930BFD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D2A18-01A6-C948-F720-28AACDD07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2ADF1-D631-D807-0807-94B6700B7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9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179BF-F329-DB06-DA47-67C45904E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638711-F8DA-6F57-0988-EA4E19AFE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1570E5-0676-69F2-DB9B-B65C87ABD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Rossky</a:t>
            </a:r>
            <a:r>
              <a:rPr lang="en-US"/>
              <a:t>-</a:t>
            </a:r>
            <a:r>
              <a:rPr lang="en-US" err="1"/>
              <a:t>Prezhdo</a:t>
            </a:r>
            <a:r>
              <a:rPr lang="en-US"/>
              <a:t>-Bittner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656FE-2D37-3B5A-F9A9-D897BA1B72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C7593-7CB1-CD43-BCEC-8AD6B6B16D9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16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92328-7E98-ED4B-4EC1-4BE16D5F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0E8E8E-5380-8C7C-F9E5-7CDC8BD15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D4E67A-4D08-4562-C5A3-26C560C7D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CAA0C-4E1F-B548-60CB-DA45BFF40F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51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53539-A640-DE79-C410-1A2F54474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F9E3D-CAE7-61F6-F218-3AAD5FF484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C3639E-8356-6CD3-02ED-CB640CC74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5AEDA-E21E-2F51-4630-6540DA962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21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BB863-CD48-6AB4-5B9D-6F504B816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62A11-3892-24AA-0E6F-4CE50A39C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235FA1-3702-11A7-1925-E55457E7F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95297-087D-20CD-07AD-96DBA7F015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8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468E-3AAE-A61A-A818-842FA99D1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562BB3-4018-BD3A-FB9E-FF5E468B12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ED8594-53C1-13AB-FF2B-CCD4E1171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1A5E1-F16A-326E-E760-62E9512FA8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90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67217-FE44-AE98-6A09-01F0AC1BA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E18F04-00D2-FCAE-FE0A-C22178818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02CE17-22EF-794D-721A-79D851E1E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78B77-33E8-B303-0764-2DE92E899B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128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C0C09-7245-ED15-49AC-649955E13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866B8C-172A-038C-C49E-F559E2ACE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85CE36-74CA-690C-53EC-08AE13060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FF84F-F79B-C571-4C2B-5577BFC050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66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C1C00-C8BC-7A72-12A6-16DF38186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C07581-C746-EE6E-21EE-D46B3AB234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4F2E2-6A8D-9DC3-2770-A81925E0D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1D7E4-3645-9B08-508B-61A1A67EEA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56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1EF61-F97C-B66A-2C87-CE9F39823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1721A-1F6A-71B7-852B-32E387163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C67F02-3D48-417E-FCD0-E7AB1C741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BA2FC-F0EF-4C45-61DE-7790CD4A17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82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C6F44-6A6A-DA76-13C3-54E96F0BB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A5BE7C-6B70-B084-8F18-BFB1FA218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74846E-210E-D383-693F-B9D223074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6F3B7-ECFF-3A0A-0603-0994D48FE2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561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DBB99-2267-2BD1-603A-EF4F94E60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CC8094-E9B9-51D5-9546-0EFBC7370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F7442-321E-C6E0-9783-121C2319E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85795-7BB3-736C-8C1F-93A1F2C61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2DA369-3785-8D4C-942D-8F2FB0C6B2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1770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DD935-D7CE-0383-6871-5CDD7CF4D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4E242D-2733-98C9-C546-CFC62D324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00AD86-FB97-3F94-C07F-C063693E8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9B854-2B99-F144-1103-4ADF35542D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955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8D138-80B5-7F13-B084-629CA2467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933CE-0C60-B3D6-F880-DA792172E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BDB8AC-30CF-F5D9-E390-BE1ED1472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69769-BC72-41ED-D071-9FC87D4D9B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443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09350-8078-887B-D640-6244BD59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2606F-3E7E-B41D-31CE-0D3676ED27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AC8F8A-32E2-5EF7-73DE-575890144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D65B4-0582-A987-CB86-ECE2556F28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42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XC: To manually create the topology of a TN (`Frame`) one can use Frame class. `</a:t>
            </a:r>
            <a:r>
              <a:rPr lang="en-US" dirty="0" err="1"/>
              <a:t>libs.utils</a:t>
            </a:r>
            <a:r>
              <a:rPr lang="en-US" dirty="0"/>
              <a:t>` are actually some helper functions for </a:t>
            </a:r>
            <a:r>
              <a:rPr lang="en-US" altLang="zh-CN" dirty="0"/>
              <a:t>general</a:t>
            </a:r>
            <a:r>
              <a:rPr lang="en-US" dirty="0"/>
              <a:t> coding.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33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1AC9B-D52E-3246-5C61-D5143C181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95E631-A5BA-FD17-4D92-4207588C6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FCF7AD-0842-ED6C-D0E1-EA9A21DC8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AD508-C948-199B-E361-1C42BB2F9C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207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4D4F3-1E84-8BBA-9144-315BD74CB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22DDC-FC8E-6C11-E432-B3802C29E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769BA9-2E8D-793F-5E2B-8466BBC2F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7A503-4A2C-A2E4-C19A-88F7CA312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160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55F0E-41DE-3B0D-9049-A6769AEE6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89B0EC-12E2-8C4F-B39F-41D49FDB5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6C699-2102-FD84-3DF3-62770C854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C1F81-4555-A17D-02B4-163FDFAEB5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592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8226C-BE7B-66B7-5AE4-D6C427178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4539F5-531E-7396-F12B-B960F6C5B6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9907CF-124F-8E44-154F-B3BFB463D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164F8-9AD2-C05F-420A-0D25B89729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65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48B3A-A104-524B-3CEC-4AA1B8E79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26FE23-AA7F-484B-21A1-494C909403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771102-245B-062F-27BC-B0E6FC1F4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58517-12A6-7BE6-F746-77EF41E90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81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DF081-F39F-D721-22A0-5A32D1D0C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C22235-57F3-916E-7530-2BF4629867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DD5BA5-61A3-775C-6E5D-151298C4C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50DBB-4C8C-F185-A24C-DBB6FF78EF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39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EDFAC-DEFA-666C-CE69-5006D0A4D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5E7E80-E363-0EBD-A891-646C2838E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6EDF84-FC24-21BA-0A4A-91ED9CB72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Rossky</a:t>
            </a:r>
            <a:r>
              <a:rPr lang="en-US"/>
              <a:t>-</a:t>
            </a:r>
            <a:r>
              <a:rPr lang="en-US" err="1"/>
              <a:t>Prezhdo</a:t>
            </a:r>
            <a:r>
              <a:rPr lang="en-US"/>
              <a:t>-Bittner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7286E-6412-70BD-F887-2800A9DBD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C7593-7CB1-CD43-BCEC-8AD6B6B16D9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760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C28C6-199E-7D73-36EE-14E372D00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E3D4EB-4DB4-8F18-47E1-888D83CDF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8A38D9-AB32-A79E-B1F9-9E76454F5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5214F-5830-BF58-8D10-7BF9E7C9B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351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DAC67-1102-66EE-1493-9EC34D0DC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A523A-3D7A-36A2-E511-1C13ECC6C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511722-364F-ED30-38FF-CF5983BB1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90E21-A753-15DA-7A55-F555F21EAC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324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30B8E-D775-A4CB-E5A1-401C51DFA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36267-F77F-42D5-5BCE-F307979D61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E0301-6222-F255-ABFD-1398041F1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8C89E-4FEB-4CD1-DA32-71A3931F2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923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D5445-BA9E-CF2D-A8E6-EAD5685C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01466-8750-93E9-2D8E-9C52A78CE4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6CCE2-0902-5CD1-13E8-DCE310526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34A81-7ACF-5B44-91B9-8F1704263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732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58B37-24A3-863E-48A5-EBADEF30F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CEB36A-DF6E-EC98-42BA-20DF66CAC9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71DD47-DA44-91BE-8F2A-EB7A5851F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A7F45-2C79-922C-1AD9-CAC4FB2B9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319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F594F-FE73-928B-2E2D-7711A4C62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703668-5153-AF03-18F4-3FC028D77B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127E8-2F52-9692-EC31-C1E591DBE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D01C3-2F69-692D-A874-3E0954666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042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68AE8-F278-DFB7-DC1C-51AE58EB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F9375F-BC6F-59F4-0162-98085F322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D9BD55-8F82-590D-6424-7CE36D864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56DF6-4247-B9B4-C828-E7077C1435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742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96EF0-4693-9407-322B-EB03055E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31A532-8FA3-7A8E-E294-11F2A367E5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BB4E3-A252-9B96-0273-0177C41CC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89914-1584-AB41-E36C-B544CDF70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226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7C194-82A6-C7C6-FE57-28126BEF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733626-01A3-8C98-205B-74A835400F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AD884-BEAE-9996-95ED-A916E96C4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4EFB5-32CD-9204-315B-FB4073B3F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594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46A4B-CEAD-D0A3-7961-9D375D7E9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8030BC-9AE0-E2D0-7C61-9B4FD568B7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EB321C-6D2D-0BA1-D9F4-066701931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79CA9-17EF-4F80-75D3-999D2E9383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BE591-522E-8047-9DED-4B33773C0C0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6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3537A-57E2-0B99-FFB6-D8C6844D8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906CD-71BF-67C2-9B64-0A9474CCB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9B759-CF72-9B84-444D-F5E46F579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Rossky</a:t>
            </a:r>
            <a:r>
              <a:rPr lang="en-US"/>
              <a:t>-</a:t>
            </a:r>
            <a:r>
              <a:rPr lang="en-US" err="1"/>
              <a:t>Prezhdo</a:t>
            </a:r>
            <a:r>
              <a:rPr lang="en-US"/>
              <a:t>-Bittner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1B1FC-08B9-CAA4-4927-55A1558968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C7593-7CB1-CD43-BCEC-8AD6B6B16D9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10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3F4F5-5097-BD71-4ECE-309CD701D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579E5E-8F07-2061-D38A-21935AF7B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256F2A-6C81-8710-D766-1EE4257A2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Rossky</a:t>
            </a:r>
            <a:r>
              <a:rPr lang="en-US"/>
              <a:t>-</a:t>
            </a:r>
            <a:r>
              <a:rPr lang="en-US" err="1"/>
              <a:t>Prezhdo</a:t>
            </a:r>
            <a:r>
              <a:rPr lang="en-US"/>
              <a:t>-Bittner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BF3FE-4877-C1DA-256F-2A44FF065C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C7593-7CB1-CD43-BCEC-8AD6B6B16D9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4491A-CD22-FB0B-FA4A-0130A63B3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0B3F70-4541-58EC-2514-C15009719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5BB27C-6D30-D41F-9857-1068A047C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459FF-7A0F-73DF-8F79-25CA73FDFE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C7593-7CB1-CD43-BCEC-8AD6B6B16D9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64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7D28A-9599-16DF-0EF3-49B0903D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9F0883-014B-05DF-2EA3-E17CDA675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5A4285-F310-A6CD-E93C-658F05BD6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Only keep the largest R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D9073-9E8C-3C27-79AA-CE51FFD01F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C7593-7CB1-CD43-BCEC-8AD6B6B16D9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91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11393-8EF9-3354-BD91-499487EFA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99422A-390B-18FB-D988-EA2E645FF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6E149-81B6-C572-2B42-D7D572C9D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Only keep the largest R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104E7-DC8F-8D62-616E-E5F185FA0F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C7593-7CB1-CD43-BCEC-8AD6B6B16D9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59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78D5-C5DE-7032-9108-E66AB133A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08640-E1C2-70F1-0828-4A63C5FF2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AEBB1-546E-A3AB-0FB0-A5C1B91E1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D771-FB9A-2346-A4FF-A952866D21DB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164C-C62E-7FCE-AA00-09F9635F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4079E-16C0-317C-D3FE-EB9C78BD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FEC6C-EB23-1E4A-B672-59DB0005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90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97CE-1D50-7291-C0FB-9CC76237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527D11-7E9D-A637-0577-15709E7091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A2B62-0252-5BDF-2D3B-CA0775B8A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D771-FB9A-2346-A4FF-A952866D21DB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8EECA-E845-A8D1-68AC-8E230275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09B17-67D9-D97A-0FCA-174CBAFB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FEC6C-EB23-1E4A-B672-59DB0005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22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92F314-0080-493D-E618-0544DF88B4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9780A0-3108-9E52-E4A6-66FF90976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0F123-51EB-5772-A2E9-71E794CF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D771-FB9A-2346-A4FF-A952866D21DB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9001C-0D8B-2329-4092-788FAAED3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FEF1F-5449-FD3A-A53B-A78EC940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FEC6C-EB23-1E4A-B672-59DB0005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2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84620-6961-CE27-3C41-2CA2E949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85EB-F539-5A92-B2E9-3784D994B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338B6-C861-65D8-0B12-2DC167810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D771-FB9A-2346-A4FF-A952866D21DB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205D1-FE58-A486-989D-33FEEC85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AE8C-4821-8862-273D-9C06BBD10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FEC6C-EB23-1E4A-B672-59DB0005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6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5A009-7A32-2750-0FFC-AE0E329FD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62841-AE8A-B209-73DD-70529E8D0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536EF-A3AE-45D1-936C-88FFC6B89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D771-FB9A-2346-A4FF-A952866D21DB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0A302-3D34-097E-29A9-4724151C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2566F-FCAA-A955-4185-B611AC642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FEC6C-EB23-1E4A-B672-59DB0005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53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E8341-E77E-7B81-E930-306684E4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6AE4A-1E49-2ACE-B0AF-4D11F8F64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4891C2-84B9-41AB-BEDB-0A086425A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85C7A-7331-64B4-C9A9-46E627E6D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D771-FB9A-2346-A4FF-A952866D21DB}" type="datetimeFigureOut">
              <a:rPr lang="en-US" smtClean="0"/>
              <a:t>1/6/26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548E3-A5B6-C460-BCE2-B37024BD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B12E6-71E4-C99A-14B9-8EF5032AA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FEC6C-EB23-1E4A-B672-59DB0005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4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A7FE8-2862-9B0A-5A9C-88C6E75D6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4EAB2-D280-E29A-8D78-08C7167B7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D7C30-C336-9EDE-FC29-69A3F890B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CC7B4-26A0-3BFF-8545-51A0DC050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D7842-F869-CE66-D48D-7751B412EC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45CE14-65DC-1BCD-499A-80150F025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D771-FB9A-2346-A4FF-A952866D21DB}" type="datetimeFigureOut">
              <a:rPr lang="en-US" smtClean="0"/>
              <a:t>1/6/26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4755E2-CA5C-1E27-F0C3-C13D0E875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33DF1-AEA2-FC8B-7A9C-4FDF9E834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FEC6C-EB23-1E4A-B672-59DB0005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40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5E0C2-EB33-5850-8E79-3CAD20DA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73783-340E-2618-6270-D9CBA1D7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D771-FB9A-2346-A4FF-A952866D21DB}" type="datetimeFigureOut">
              <a:rPr lang="en-US" smtClean="0"/>
              <a:t>1/6/26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14078-A871-5AF2-D0BB-4F94DEBAB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B28F0-E9FD-7618-621A-DBB52013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FEC6C-EB23-1E4A-B672-59DB0005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77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975587-02F9-56D3-531E-CFDEF8E9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D771-FB9A-2346-A4FF-A952866D21DB}" type="datetimeFigureOut">
              <a:rPr lang="en-US" smtClean="0"/>
              <a:t>1/6/26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45960-B38B-E7BB-0222-2CAA653B2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8BA17-BF5B-7C3D-D4ED-70EE09AC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FEC6C-EB23-1E4A-B672-59DB0005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48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05B9-37D6-3F95-16A3-CBDB88DC0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B74C1-86E3-363D-C095-5C3004260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404B1-CBFB-0016-46EA-FAE49A190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BAE89-7B43-C603-7FED-31C58EE1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D771-FB9A-2346-A4FF-A952866D21DB}" type="datetimeFigureOut">
              <a:rPr lang="en-US" smtClean="0"/>
              <a:t>1/6/26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49885-87CC-7434-3379-86AED4E06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05081-D8B8-42D9-C188-EABECB6F4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FEC6C-EB23-1E4A-B672-59DB0005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14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038BB-49AE-E460-0133-6BE9497A6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DBE9F4-2000-5C07-4961-17D3F074BC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F9AE1-6872-AA92-8D4D-739954C6C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0A759-87C9-F9B4-FB5D-D1AC2D477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3D771-FB9A-2346-A4FF-A952866D21DB}" type="datetimeFigureOut">
              <a:rPr lang="en-US" smtClean="0"/>
              <a:t>1/6/26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5EE85-0A6B-772D-5438-337167EB5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C1462-4ACD-C0DE-377E-A1049D318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FEC6C-EB23-1E4A-B672-59DB0005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81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0ECABB-7C10-4820-B5D5-9D0495A1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EFFA0-10B7-F82D-ECC7-F3EFC8090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A871D-4569-45A6-1C11-844981BABC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E3D771-FB9A-2346-A4FF-A952866D21DB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A654C-159A-9DDB-82A4-96D96865D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C3EBA-2E48-A982-0149-BD222B10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DFEC6C-EB23-1E4A-B672-59DB0005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9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3" Type="http://schemas.openxmlformats.org/officeDocument/2006/relationships/tags" Target="../tags/tag3.xml"/><Relationship Id="rId7" Type="http://schemas.openxmlformats.org/officeDocument/2006/relationships/image" Target="../media/image40.emf"/><Relationship Id="rId12" Type="http://schemas.openxmlformats.org/officeDocument/2006/relationships/image" Target="../media/image4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11.png"/><Relationship Id="rId10" Type="http://schemas.openxmlformats.org/officeDocument/2006/relationships/image" Target="../media/image4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2.emf"/><Relationship Id="rId14" Type="http://schemas.openxmlformats.org/officeDocument/2006/relationships/image" Target="../media/image4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5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emf"/><Relationship Id="rId12" Type="http://schemas.openxmlformats.org/officeDocument/2006/relationships/image" Target="../media/image55.png"/><Relationship Id="rId2" Type="http://schemas.openxmlformats.org/officeDocument/2006/relationships/tags" Target="../tags/tag5.xml"/><Relationship Id="rId16" Type="http://schemas.openxmlformats.org/officeDocument/2006/relationships/image" Target="../media/image58.emf"/><Relationship Id="rId1" Type="http://schemas.openxmlformats.org/officeDocument/2006/relationships/tags" Target="../tags/tag4.xml"/><Relationship Id="rId6" Type="http://schemas.openxmlformats.org/officeDocument/2006/relationships/image" Target="../media/image40.emf"/><Relationship Id="rId11" Type="http://schemas.openxmlformats.org/officeDocument/2006/relationships/image" Target="../media/image45.png"/><Relationship Id="rId5" Type="http://schemas.openxmlformats.org/officeDocument/2006/relationships/image" Target="../media/image11.png"/><Relationship Id="rId15" Type="http://schemas.openxmlformats.org/officeDocument/2006/relationships/image" Target="../media/image57.emf"/><Relationship Id="rId10" Type="http://schemas.openxmlformats.org/officeDocument/2006/relationships/image" Target="../media/image44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43.png"/><Relationship Id="rId14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0.png"/><Relationship Id="rId7" Type="http://schemas.openxmlformats.org/officeDocument/2006/relationships/image" Target="../media/image64.emf"/><Relationship Id="rId12" Type="http://schemas.openxmlformats.org/officeDocument/2006/relationships/image" Target="../media/image6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11" Type="http://schemas.openxmlformats.org/officeDocument/2006/relationships/image" Target="../media/image68.emf"/><Relationship Id="rId5" Type="http://schemas.openxmlformats.org/officeDocument/2006/relationships/image" Target="../media/image62.png"/><Relationship Id="rId10" Type="http://schemas.openxmlformats.org/officeDocument/2006/relationships/image" Target="../media/image67.emf"/><Relationship Id="rId4" Type="http://schemas.openxmlformats.org/officeDocument/2006/relationships/image" Target="../media/image61.emf"/><Relationship Id="rId9" Type="http://schemas.openxmlformats.org/officeDocument/2006/relationships/image" Target="../media/image66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5.png"/><Relationship Id="rId3" Type="http://schemas.openxmlformats.org/officeDocument/2006/relationships/tags" Target="../tags/tag8.xml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11" Type="http://schemas.openxmlformats.org/officeDocument/2006/relationships/image" Target="../media/image43.png"/><Relationship Id="rId5" Type="http://schemas.openxmlformats.org/officeDocument/2006/relationships/notesSlide" Target="../notesSlides/notesSlide32.xml"/><Relationship Id="rId15" Type="http://schemas.openxmlformats.org/officeDocument/2006/relationships/image" Target="../media/image47.emf"/><Relationship Id="rId10" Type="http://schemas.openxmlformats.org/officeDocument/2006/relationships/image" Target="../media/image42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1.emf"/><Relationship Id="rId14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75.emf"/><Relationship Id="rId7" Type="http://schemas.openxmlformats.org/officeDocument/2006/relationships/image" Target="../media/image79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10" Type="http://schemas.openxmlformats.org/officeDocument/2006/relationships/image" Target="../media/image82.emf"/><Relationship Id="rId4" Type="http://schemas.openxmlformats.org/officeDocument/2006/relationships/image" Target="../media/image76.emf"/><Relationship Id="rId9" Type="http://schemas.openxmlformats.org/officeDocument/2006/relationships/image" Target="../media/image81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87.emf"/><Relationship Id="rId12" Type="http://schemas.openxmlformats.org/officeDocument/2006/relationships/image" Target="../media/image9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86.emf"/><Relationship Id="rId11" Type="http://schemas.openxmlformats.org/officeDocument/2006/relationships/image" Target="../media/image91.emf"/><Relationship Id="rId5" Type="http://schemas.openxmlformats.org/officeDocument/2006/relationships/image" Target="../media/image85.emf"/><Relationship Id="rId10" Type="http://schemas.openxmlformats.org/officeDocument/2006/relationships/image" Target="../media/image90.emf"/><Relationship Id="rId4" Type="http://schemas.openxmlformats.org/officeDocument/2006/relationships/image" Target="../media/image84.png"/><Relationship Id="rId9" Type="http://schemas.openxmlformats.org/officeDocument/2006/relationships/image" Target="../media/image89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87.emf"/><Relationship Id="rId12" Type="http://schemas.openxmlformats.org/officeDocument/2006/relationships/image" Target="../media/image9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86.emf"/><Relationship Id="rId11" Type="http://schemas.openxmlformats.org/officeDocument/2006/relationships/image" Target="../media/image91.emf"/><Relationship Id="rId5" Type="http://schemas.openxmlformats.org/officeDocument/2006/relationships/image" Target="../media/image85.emf"/><Relationship Id="rId10" Type="http://schemas.openxmlformats.org/officeDocument/2006/relationships/image" Target="../media/image90.emf"/><Relationship Id="rId4" Type="http://schemas.openxmlformats.org/officeDocument/2006/relationships/image" Target="../media/image84.png"/><Relationship Id="rId9" Type="http://schemas.openxmlformats.org/officeDocument/2006/relationships/image" Target="../media/image8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Relationship Id="rId9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85169-4360-6242-6A55-7C5DC96B4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FE6F5B-0645-521F-3011-0B2E8B52BF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B22ED-02F3-D66E-70BB-817B071F88E1}"/>
              </a:ext>
            </a:extLst>
          </p:cNvPr>
          <p:cNvSpPr txBox="1"/>
          <p:nvPr/>
        </p:nvSpPr>
        <p:spPr>
          <a:xfrm>
            <a:off x="249894" y="0"/>
            <a:ext cx="11942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TENSO: Tree Tensor Network Equations for Non-Markovian Open Quantum Systems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A96816-D052-28F2-CA10-378CBF05CEA2}"/>
              </a:ext>
            </a:extLst>
          </p:cNvPr>
          <p:cNvGrpSpPr/>
          <p:nvPr/>
        </p:nvGrpSpPr>
        <p:grpSpPr>
          <a:xfrm>
            <a:off x="6096000" y="794908"/>
            <a:ext cx="5985093" cy="5968989"/>
            <a:chOff x="6096000" y="794908"/>
            <a:chExt cx="5985093" cy="5968989"/>
          </a:xfrm>
        </p:grpSpPr>
        <p:pic>
          <p:nvPicPr>
            <p:cNvPr id="4" name="Picture 3" descr="A diagram of a complex equation&#10;&#10;AI-generated content may be incorrect.">
              <a:extLst>
                <a:ext uri="{FF2B5EF4-FFF2-40B4-BE49-F238E27FC236}">
                  <a16:creationId xmlns:a16="http://schemas.microsoft.com/office/drawing/2014/main" id="{9FF7B50E-DD7F-11D0-0511-D9B7F728F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373"/>
            <a:stretch>
              <a:fillRect/>
            </a:stretch>
          </p:blipFill>
          <p:spPr>
            <a:xfrm>
              <a:off x="6096000" y="794908"/>
              <a:ext cx="5985093" cy="5968989"/>
            </a:xfrm>
            <a:prstGeom prst="rect">
              <a:avLst/>
            </a:prstGeom>
          </p:spPr>
        </p:pic>
        <p:sp>
          <p:nvSpPr>
            <p:cNvPr id="2" name="“transition dipoles” between Floquet states">
              <a:extLst>
                <a:ext uri="{FF2B5EF4-FFF2-40B4-BE49-F238E27FC236}">
                  <a16:creationId xmlns:a16="http://schemas.microsoft.com/office/drawing/2014/main" id="{D5F04A1D-587D-2E80-4336-3BE8A7FF0B83}"/>
                </a:ext>
              </a:extLst>
            </p:cNvPr>
            <p:cNvSpPr txBox="1"/>
            <p:nvPr/>
          </p:nvSpPr>
          <p:spPr>
            <a:xfrm>
              <a:off x="6096000" y="6353528"/>
              <a:ext cx="1545295" cy="410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400">
                  <a:solidFill>
                    <a:schemeClr val="accent1"/>
                  </a:solidFill>
                </a:defRPr>
              </a:lvl1pPr>
            </a:lstStyle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@</a:t>
              </a:r>
              <a:r>
                <a:rPr lang="en-US" sz="2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annylafont</a:t>
              </a:r>
              <a:endParaRPr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A8FE75-EE4A-A445-4F97-ACA851157748}"/>
              </a:ext>
            </a:extLst>
          </p:cNvPr>
          <p:cNvSpPr txBox="1"/>
          <p:nvPr/>
        </p:nvSpPr>
        <p:spPr>
          <a:xfrm>
            <a:off x="124947" y="4873302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Ignacio Franco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January 7, 2026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Rochester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Texas Quantum Winter School</a:t>
            </a:r>
          </a:p>
        </p:txBody>
      </p:sp>
    </p:spTree>
    <p:extLst>
      <p:ext uri="{BB962C8B-B14F-4D97-AF65-F5344CB8AC3E}">
        <p14:creationId xmlns:p14="http://schemas.microsoft.com/office/powerpoint/2010/main" val="1749926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04416-7DBA-69BE-9DE3-66B8BDC56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1">
            <a:extLst>
              <a:ext uri="{FF2B5EF4-FFF2-40B4-BE49-F238E27FC236}">
                <a16:creationId xmlns:a16="http://schemas.microsoft.com/office/drawing/2014/main" id="{47BC0A99-A5C0-970D-DA12-020E230128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030" y="-17567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Master Equation for Core Tensors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099974-C704-F78C-5B1B-7A8339EAB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356123"/>
            <a:ext cx="6271260" cy="76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41E484-931A-B0B7-2C0B-7FA5A6D87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560" y="3018300"/>
            <a:ext cx="5494020" cy="746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30CECD-466F-91F3-1169-297F9E136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971" y="4578935"/>
            <a:ext cx="8953500" cy="777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CA74CA-2585-26E2-7018-72D2F39C0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570" y="2292999"/>
            <a:ext cx="408940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E2D09-5A21-227A-2094-0E1D0E007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0621" y="5501877"/>
            <a:ext cx="6934200" cy="90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B31054-874F-4E95-B1F2-DF23D4F08997}"/>
              </a:ext>
            </a:extLst>
          </p:cNvPr>
          <p:cNvSpPr txBox="1"/>
          <p:nvPr/>
        </p:nvSpPr>
        <p:spPr>
          <a:xfrm>
            <a:off x="292100" y="892760"/>
            <a:ext cx="7848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Time Dependent Variational Principle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F9472-FD7C-A0E4-A55C-B1558DD9F2E5}"/>
              </a:ext>
            </a:extLst>
          </p:cNvPr>
          <p:cNvSpPr txBox="1"/>
          <p:nvPr/>
        </p:nvSpPr>
        <p:spPr>
          <a:xfrm>
            <a:off x="292100" y="2349496"/>
            <a:ext cx="7848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Root Tensor </a:t>
            </a:r>
            <a:r>
              <a:rPr lang="en-US" sz="2000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Simpler Dynamics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EA82D7-4C55-DB60-6B1F-8BBFC01CCD71}"/>
              </a:ext>
            </a:extLst>
          </p:cNvPr>
          <p:cNvSpPr txBox="1"/>
          <p:nvPr/>
        </p:nvSpPr>
        <p:spPr>
          <a:xfrm>
            <a:off x="240030" y="3952101"/>
            <a:ext cx="7848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Non-Root Tensors </a:t>
            </a:r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Requires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735348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6CEBA-1E6E-9B37-ACE6-6AB509F44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1">
            <a:extLst>
              <a:ext uri="{FF2B5EF4-FFF2-40B4-BE49-F238E27FC236}">
                <a16:creationId xmlns:a16="http://schemas.microsoft.com/office/drawing/2014/main" id="{6C100133-FD28-B1EA-F3B4-41CB6FC582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5514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Propagation Strategies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7572F-57A3-3101-29DD-0081AFE0F837}"/>
              </a:ext>
            </a:extLst>
          </p:cNvPr>
          <p:cNvSpPr txBox="1"/>
          <p:nvPr/>
        </p:nvSpPr>
        <p:spPr>
          <a:xfrm>
            <a:off x="1752600" y="870367"/>
            <a:ext cx="7848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Adapt propagation strategies from MCTDH to the TTN-HEOM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D498D-C5B0-950B-6BCD-B4AF17C241C1}"/>
              </a:ext>
            </a:extLst>
          </p:cNvPr>
          <p:cNvSpPr txBox="1"/>
          <p:nvPr/>
        </p:nvSpPr>
        <p:spPr>
          <a:xfrm>
            <a:off x="1772587" y="4658215"/>
            <a:ext cx="72952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Propagation of Master Equation for Core Tensors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Admits high-order numerical propagation schemes (e.g. Runge-</a:t>
            </a:r>
            <a:r>
              <a:rPr lang="en-US" sz="20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Kutta</a:t>
            </a:r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their parallelization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Requires regularization like in MCTDH (specially at early times)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Fixed rank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D5082B-DA67-8CBC-5545-79886053671F}"/>
              </a:ext>
            </a:extLst>
          </p:cNvPr>
          <p:cNvSpPr txBox="1"/>
          <p:nvPr/>
        </p:nvSpPr>
        <p:spPr>
          <a:xfrm>
            <a:off x="1752600" y="1384178"/>
            <a:ext cx="841181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Projector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Splitting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Trotterization algorithm. Errors determined by split time step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Challenging to parallelize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Fixed rank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Adapted also by Ke in JCP 158, 211102 (2023)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582D7-C51E-2977-4303-93A03F1DDAC0}"/>
              </a:ext>
            </a:extLst>
          </p:cNvPr>
          <p:cNvSpPr txBox="1"/>
          <p:nvPr/>
        </p:nvSpPr>
        <p:spPr>
          <a:xfrm>
            <a:off x="1772587" y="3151085"/>
            <a:ext cx="57712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Projector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Splitting 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Similar features to PS1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Two-site algorithm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Adaptive rank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2F5444-78FC-55C7-2959-1AB14976D548}"/>
              </a:ext>
            </a:extLst>
          </p:cNvPr>
          <p:cNvSpPr txBox="1"/>
          <p:nvPr/>
        </p:nvSpPr>
        <p:spPr>
          <a:xfrm rot="5400000">
            <a:off x="7659790" y="4584688"/>
            <a:ext cx="3317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146426"/>
                </a:solidFill>
              </a:rPr>
              <a:t>THIS WORK</a:t>
            </a:r>
          </a:p>
        </p:txBody>
      </p:sp>
    </p:spTree>
    <p:extLst>
      <p:ext uri="{BB962C8B-B14F-4D97-AF65-F5344CB8AC3E}">
        <p14:creationId xmlns:p14="http://schemas.microsoft.com/office/powerpoint/2010/main" val="2569071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67543-05C5-7F1C-7042-AABE7B4E2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1">
            <a:extLst>
              <a:ext uri="{FF2B5EF4-FFF2-40B4-BE49-F238E27FC236}">
                <a16:creationId xmlns:a16="http://schemas.microsoft.com/office/drawing/2014/main" id="{FD60B5F4-DFEE-3FBD-363D-F813F5FCB9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04107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TENSO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6710D-DB45-D05E-A3C2-7F08EC5D1C6F}"/>
              </a:ext>
            </a:extLst>
          </p:cNvPr>
          <p:cNvSpPr txBox="1"/>
          <p:nvPr/>
        </p:nvSpPr>
        <p:spPr>
          <a:xfrm>
            <a:off x="1752600" y="868501"/>
            <a:ext cx="7848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Implemented in Python with NumPy and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Supports HEOM/ML-MCDTH/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in a unified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Supports direct integration, PS1, PS2 and mixed strategies for propagation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Can handle structured baths for molecular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Arbitrary tensor trees and tensor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Open source and available on GitHub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154DA5-0A62-B653-06D6-39C277134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0" y="4680386"/>
            <a:ext cx="4254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2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209B-F785-80E9-7F9A-0E7DA21BD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11" y="144790"/>
            <a:ext cx="10515600" cy="1694895"/>
          </a:xfrm>
        </p:spPr>
        <p:txBody>
          <a:bodyPr>
            <a:normAutofit fontScale="90000"/>
          </a:bodyPr>
          <a:lstStyle/>
          <a:p>
            <a:r>
              <a:rPr lang="en-US" dirty="0"/>
              <a:t>1. </a:t>
            </a:r>
            <a:r>
              <a:rPr lang="en-US" b="1" dirty="0"/>
              <a:t>Install Anaconda</a:t>
            </a:r>
            <a:r>
              <a:rPr lang="en-US" dirty="0"/>
              <a:t>: Creates computational environment with high compatibility between python libraries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58ABD-3952-31FA-262B-7F76DEBD9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46" y="2524327"/>
            <a:ext cx="2809298" cy="2809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3D78F9-5D96-1918-D507-4A0C4406AD08}"/>
              </a:ext>
            </a:extLst>
          </p:cNvPr>
          <p:cNvSpPr txBox="1"/>
          <p:nvPr/>
        </p:nvSpPr>
        <p:spPr>
          <a:xfrm>
            <a:off x="341811" y="2154995"/>
            <a:ext cx="3189665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A. Download here: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60C21C-CC4C-57A1-6C03-4F4DAD6B705A}"/>
              </a:ext>
            </a:extLst>
          </p:cNvPr>
          <p:cNvSpPr txBox="1"/>
          <p:nvPr/>
        </p:nvSpPr>
        <p:spPr>
          <a:xfrm>
            <a:off x="171259" y="63438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www.anaconda.com</a:t>
            </a:r>
            <a:r>
              <a:rPr lang="en-US" dirty="0"/>
              <a:t>/download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DDBE7-DFE9-39A7-77FB-49306287C4F2}"/>
              </a:ext>
            </a:extLst>
          </p:cNvPr>
          <p:cNvSpPr txBox="1"/>
          <p:nvPr/>
        </p:nvSpPr>
        <p:spPr>
          <a:xfrm>
            <a:off x="5344734" y="2862292"/>
            <a:ext cx="5117133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4. Go to Downloads folder and open the terminal</a:t>
            </a:r>
          </a:p>
          <a:p>
            <a:r>
              <a:rPr lang="en-US" dirty="0"/>
              <a:t>5. $ bash ./</a:t>
            </a:r>
            <a:r>
              <a:rPr lang="en-US" dirty="0" err="1"/>
              <a:t>anaconda_name.sh</a:t>
            </a:r>
            <a:endParaRPr lang="en-US" dirty="0"/>
          </a:p>
          <a:p>
            <a:r>
              <a:rPr lang="en-US" dirty="0"/>
              <a:t>6. Refresh the terminal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401B9-6A6C-7E26-3A19-36E0BC63D5A3}"/>
              </a:ext>
            </a:extLst>
          </p:cNvPr>
          <p:cNvSpPr txBox="1"/>
          <p:nvPr/>
        </p:nvSpPr>
        <p:spPr>
          <a:xfrm>
            <a:off x="341811" y="5059071"/>
            <a:ext cx="19284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  <a:p>
            <a:pPr marL="342900" indent="-342900">
              <a:buAutoNum type="arabicPeriod"/>
            </a:pPr>
            <a:r>
              <a:rPr lang="en-US"/>
              <a:t>Sign up</a:t>
            </a:r>
          </a:p>
          <a:p>
            <a:pPr marL="342900" indent="-342900">
              <a:buAutoNum type="arabicPeriod"/>
            </a:pPr>
            <a:r>
              <a:rPr lang="en-US"/>
              <a:t>Sign in</a:t>
            </a:r>
          </a:p>
          <a:p>
            <a:pPr marL="342900" indent="-342900">
              <a:buAutoNum type="arabicPeriod"/>
            </a:pPr>
            <a:r>
              <a:rPr lang="en-US"/>
              <a:t>Download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91961-75FD-CDA1-174A-F7D23681032F}"/>
              </a:ext>
            </a:extLst>
          </p:cNvPr>
          <p:cNvSpPr txBox="1"/>
          <p:nvPr/>
        </p:nvSpPr>
        <p:spPr>
          <a:xfrm>
            <a:off x="5344735" y="4646278"/>
            <a:ext cx="5117133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Using bash terminal: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conda</a:t>
            </a:r>
            <a:r>
              <a:rPr lang="en-US" dirty="0"/>
              <a:t> create --name tenso python=3 matplotlib</a:t>
            </a:r>
          </a:p>
          <a:p>
            <a:r>
              <a:rPr lang="en-US" dirty="0"/>
              <a:t>$ </a:t>
            </a:r>
            <a:r>
              <a:rPr lang="en-US" dirty="0" err="1"/>
              <a:t>conda</a:t>
            </a:r>
            <a:r>
              <a:rPr lang="en-US" dirty="0"/>
              <a:t> activate tenso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B17B7-79CA-F79A-0B27-47745C1FD364}"/>
              </a:ext>
            </a:extLst>
          </p:cNvPr>
          <p:cNvSpPr txBox="1"/>
          <p:nvPr/>
        </p:nvSpPr>
        <p:spPr>
          <a:xfrm>
            <a:off x="5344734" y="2118834"/>
            <a:ext cx="3189665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B. Linux Install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BBEB4B-08F9-932B-532D-E6AED4964D5B}"/>
              </a:ext>
            </a:extLst>
          </p:cNvPr>
          <p:cNvSpPr txBox="1"/>
          <p:nvPr/>
        </p:nvSpPr>
        <p:spPr>
          <a:xfrm>
            <a:off x="5344735" y="4064771"/>
            <a:ext cx="3189665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C. Create TENSO environment</a:t>
            </a:r>
          </a:p>
        </p:txBody>
      </p:sp>
    </p:spTree>
    <p:extLst>
      <p:ext uri="{BB962C8B-B14F-4D97-AF65-F5344CB8AC3E}">
        <p14:creationId xmlns:p14="http://schemas.microsoft.com/office/powerpoint/2010/main" val="356328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E72F4-D2DC-02B2-ACCF-4B63F8FBB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747502DC-4575-4C16-2658-391B68611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092" y="1691915"/>
            <a:ext cx="4194507" cy="234874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250EA33-CC82-EEA7-2DA5-73BA7EA0A69C}"/>
              </a:ext>
            </a:extLst>
          </p:cNvPr>
          <p:cNvSpPr/>
          <p:nvPr/>
        </p:nvSpPr>
        <p:spPr>
          <a:xfrm>
            <a:off x="5694092" y="1985927"/>
            <a:ext cx="652221" cy="25192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0A48D-89FA-6EE8-33B1-C25CE19C6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596" y="1758212"/>
            <a:ext cx="1830615" cy="134655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1B6B35-24C3-E779-D440-3E78EA2C38C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346313" y="2111891"/>
            <a:ext cx="696283" cy="31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776FE2F-FE4C-2116-52AD-B8515C145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3557" y="1885035"/>
            <a:ext cx="2212644" cy="1092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FF8E5D-08E1-DC9A-F654-661FB8D19138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8873211" y="2431491"/>
            <a:ext cx="7403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874F32-E8B3-D4F2-AA72-E9C814E7A02C}"/>
              </a:ext>
            </a:extLst>
          </p:cNvPr>
          <p:cNvSpPr txBox="1"/>
          <p:nvPr/>
        </p:nvSpPr>
        <p:spPr>
          <a:xfrm>
            <a:off x="215395" y="4343638"/>
            <a:ext cx="5979246" cy="163449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b="1" dirty="0"/>
              <a:t>Graphical install</a:t>
            </a:r>
            <a:endParaRPr lang="en-US" dirty="0"/>
          </a:p>
          <a:p>
            <a:pPr marL="342900" indent="-342900" algn="just">
              <a:buAutoNum type="alphaUcPeriod"/>
            </a:pPr>
            <a:r>
              <a:rPr lang="en-US" dirty="0"/>
              <a:t>Move </a:t>
            </a:r>
            <a:r>
              <a:rPr lang="en-US" dirty="0" err="1"/>
              <a:t>pytenso</a:t>
            </a:r>
            <a:r>
              <a:rPr lang="en-US" dirty="0"/>
              <a:t> folder to home and unzip</a:t>
            </a:r>
          </a:p>
          <a:p>
            <a:pPr marL="342900" indent="-342900" algn="just">
              <a:buAutoNum type="alphaUcPeriod"/>
            </a:pPr>
            <a:r>
              <a:rPr lang="en-US" dirty="0"/>
              <a:t>Open the folder in the terminal</a:t>
            </a:r>
          </a:p>
          <a:p>
            <a:pPr marL="342900" indent="-342900" algn="just">
              <a:buFontTx/>
              <a:buAutoNum type="alphaUcPeriod"/>
            </a:pPr>
            <a:r>
              <a:rPr lang="en-US" dirty="0"/>
              <a:t>Install tenso in editable mode</a:t>
            </a:r>
          </a:p>
          <a:p>
            <a:pPr lvl="1" algn="just"/>
            <a:r>
              <a:rPr lang="en-US" dirty="0"/>
              <a:t>$  python -m pip install -e 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8D93A8C-459B-726E-079E-00D5A20B4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76" y="-2472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2. </a:t>
            </a:r>
            <a:r>
              <a:rPr lang="en-US" sz="4000" b="1" dirty="0"/>
              <a:t>Download and Install TENSO </a:t>
            </a:r>
            <a:r>
              <a:rPr lang="en-US" sz="4000" dirty="0"/>
              <a:t>from GitHub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3C079E-CF6E-8DD3-6099-39CE21BA4078}"/>
              </a:ext>
            </a:extLst>
          </p:cNvPr>
          <p:cNvSpPr txBox="1"/>
          <p:nvPr/>
        </p:nvSpPr>
        <p:spPr>
          <a:xfrm>
            <a:off x="768411" y="654841"/>
            <a:ext cx="976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TENSO</a:t>
            </a:r>
            <a:r>
              <a:rPr lang="en-US" dirty="0"/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 Tensor Network Equations for Non-Markovian Open Quantum Systems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EA6F59-A0AA-971E-C339-B2A7F3C5FA67}"/>
              </a:ext>
            </a:extLst>
          </p:cNvPr>
          <p:cNvSpPr txBox="1"/>
          <p:nvPr/>
        </p:nvSpPr>
        <p:spPr>
          <a:xfrm>
            <a:off x="768411" y="1019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ifgroup</a:t>
            </a:r>
            <a:r>
              <a:rPr lang="en-US" dirty="0"/>
              <a:t>/</a:t>
            </a:r>
            <a:r>
              <a:rPr lang="en-US" dirty="0" err="1"/>
              <a:t>pytenso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CB9DEFE-DE19-E3E4-FDF4-6C2FE2953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606" y="1564794"/>
            <a:ext cx="1954540" cy="19545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B36AE5-E10B-F940-3570-3585D94916C7}"/>
              </a:ext>
            </a:extLst>
          </p:cNvPr>
          <p:cNvSpPr txBox="1"/>
          <p:nvPr/>
        </p:nvSpPr>
        <p:spPr>
          <a:xfrm>
            <a:off x="6346313" y="4055968"/>
            <a:ext cx="5668006" cy="255389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b="1" dirty="0"/>
              <a:t>Ubuntu install using bash terminal:</a:t>
            </a:r>
          </a:p>
          <a:p>
            <a:pPr algn="just"/>
            <a:r>
              <a:rPr lang="en-US" dirty="0"/>
              <a:t>A. Install git</a:t>
            </a:r>
          </a:p>
          <a:p>
            <a:pPr algn="just"/>
            <a:r>
              <a:rPr lang="en-US" dirty="0"/>
              <a:t>      $ </a:t>
            </a:r>
            <a:r>
              <a:rPr lang="en-US" dirty="0" err="1"/>
              <a:t>sudo</a:t>
            </a:r>
            <a:r>
              <a:rPr lang="en-US" dirty="0"/>
              <a:t> apt install git</a:t>
            </a:r>
          </a:p>
          <a:p>
            <a:pPr algn="just"/>
            <a:r>
              <a:rPr lang="en-US" dirty="0"/>
              <a:t>B. Clone the repository</a:t>
            </a:r>
          </a:p>
          <a:p>
            <a:pPr algn="just"/>
            <a:r>
              <a:rPr lang="en-US" dirty="0"/>
              <a:t>      $ git clone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ifgroup</a:t>
            </a:r>
            <a:r>
              <a:rPr lang="en-US" dirty="0"/>
              <a:t>/</a:t>
            </a:r>
            <a:r>
              <a:rPr lang="en-US" dirty="0" err="1"/>
              <a:t>pytenso.git</a:t>
            </a:r>
            <a:endParaRPr lang="en-US" dirty="0"/>
          </a:p>
          <a:p>
            <a:pPr algn="just"/>
            <a:r>
              <a:rPr lang="en-US" dirty="0"/>
              <a:t>C. Install tenso in editable mode</a:t>
            </a:r>
          </a:p>
          <a:p>
            <a:pPr algn="just"/>
            <a:r>
              <a:rPr lang="en-US" dirty="0"/>
              <a:t>      $ cd ./</a:t>
            </a:r>
            <a:r>
              <a:rPr lang="en-US" dirty="0" err="1"/>
              <a:t>pytenso</a:t>
            </a:r>
            <a:r>
              <a:rPr lang="en-US" dirty="0"/>
              <a:t>-main</a:t>
            </a:r>
          </a:p>
          <a:p>
            <a:pPr algn="just"/>
            <a:r>
              <a:rPr lang="en-US" dirty="0"/>
              <a:t>      $ python -m pip install -e .</a:t>
            </a:r>
          </a:p>
        </p:txBody>
      </p:sp>
    </p:spTree>
    <p:extLst>
      <p:ext uri="{BB962C8B-B14F-4D97-AF65-F5344CB8AC3E}">
        <p14:creationId xmlns:p14="http://schemas.microsoft.com/office/powerpoint/2010/main" val="2434290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F9B6E-ADD1-892E-D670-1BD6FC07D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AE025-3860-723F-3801-8B9EA4906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5" y="0"/>
            <a:ext cx="11788065" cy="1325563"/>
          </a:xfrm>
        </p:spPr>
        <p:txBody>
          <a:bodyPr>
            <a:normAutofit/>
          </a:bodyPr>
          <a:lstStyle/>
          <a:p>
            <a:r>
              <a:rPr lang="en-US" sz="4000" dirty="0"/>
              <a:t>3. </a:t>
            </a:r>
            <a:r>
              <a:rPr lang="en-US" sz="4000" b="1" dirty="0"/>
              <a:t>Download and Install VS Code: </a:t>
            </a:r>
            <a:r>
              <a:rPr lang="en-US" sz="4000" dirty="0"/>
              <a:t>Useful Environment for Computing</a:t>
            </a:r>
            <a:endParaRPr lang="en-US" sz="4000" b="1" dirty="0"/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1F3E6308-6CE2-08B8-D911-BEE058878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8" y="1751748"/>
            <a:ext cx="1677252" cy="1677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F27AF5-7E2D-36FB-B057-7C4654F2C5AB}"/>
              </a:ext>
            </a:extLst>
          </p:cNvPr>
          <p:cNvSpPr txBox="1"/>
          <p:nvPr/>
        </p:nvSpPr>
        <p:spPr>
          <a:xfrm>
            <a:off x="162102" y="1304727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code.visualstudio.com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8F8E5-3980-928E-5434-889F255FCC38}"/>
              </a:ext>
            </a:extLst>
          </p:cNvPr>
          <p:cNvSpPr txBox="1"/>
          <p:nvPr/>
        </p:nvSpPr>
        <p:spPr>
          <a:xfrm>
            <a:off x="4788302" y="1929284"/>
            <a:ext cx="5951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Download the .apt file from website</a:t>
            </a:r>
          </a:p>
          <a:p>
            <a:pPr marL="342900" indent="-342900">
              <a:buAutoNum type="alphaUcPeriod"/>
            </a:pPr>
            <a:r>
              <a:rPr lang="en-US" dirty="0"/>
              <a:t>Install 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apt install ./code_1.107.1-1765982436_amd64.deb</a:t>
            </a:r>
          </a:p>
          <a:p>
            <a:r>
              <a:rPr lang="en-US" dirty="0"/>
              <a:t>C.   Open VS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E43D64-9A82-0739-D26C-FF8928A4D04C}"/>
              </a:ext>
            </a:extLst>
          </p:cNvPr>
          <p:cNvSpPr txBox="1"/>
          <p:nvPr/>
        </p:nvSpPr>
        <p:spPr>
          <a:xfrm>
            <a:off x="4788302" y="1442757"/>
            <a:ext cx="3189665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Ubuntu Install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92C37-44F0-2AEE-528E-0F44FA7E24BB}"/>
              </a:ext>
            </a:extLst>
          </p:cNvPr>
          <p:cNvSpPr txBox="1"/>
          <p:nvPr/>
        </p:nvSpPr>
        <p:spPr>
          <a:xfrm>
            <a:off x="162241" y="3665586"/>
            <a:ext cx="3189665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Setup Python and </a:t>
            </a:r>
            <a:r>
              <a:rPr lang="en-US" b="1" err="1"/>
              <a:t>Jupyter</a:t>
            </a:r>
            <a:endParaRPr 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E84B4-427B-CD34-1098-564F69B2A452}"/>
              </a:ext>
            </a:extLst>
          </p:cNvPr>
          <p:cNvSpPr txBox="1"/>
          <p:nvPr/>
        </p:nvSpPr>
        <p:spPr>
          <a:xfrm>
            <a:off x="381837" y="4250453"/>
            <a:ext cx="47840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en-US"/>
              <a:t>Go to the left panel and click on extensions</a:t>
            </a:r>
          </a:p>
          <a:p>
            <a:pPr marL="342900" indent="-342900">
              <a:buAutoNum type="alphaUcPeriod"/>
            </a:pPr>
            <a:r>
              <a:rPr lang="en-US"/>
              <a:t>Search for python and install</a:t>
            </a:r>
          </a:p>
          <a:p>
            <a:pPr marL="342900" indent="-342900">
              <a:buAutoNum type="alphaUcPeriod"/>
            </a:pPr>
            <a:r>
              <a:rPr lang="en-US"/>
              <a:t>Search for </a:t>
            </a:r>
            <a:r>
              <a:rPr lang="en-US" err="1"/>
              <a:t>Jupyter</a:t>
            </a:r>
            <a:r>
              <a:rPr lang="en-US"/>
              <a:t> and install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B9B322-A1D2-76B1-E19D-9BC102A5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811" y="3441904"/>
            <a:ext cx="4917831" cy="30014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595C49A-0FE3-168D-4D69-C7223BC14235}"/>
              </a:ext>
            </a:extLst>
          </p:cNvPr>
          <p:cNvSpPr/>
          <p:nvPr/>
        </p:nvSpPr>
        <p:spPr>
          <a:xfrm>
            <a:off x="6451600" y="4562764"/>
            <a:ext cx="290945" cy="221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61EE9D-DF4A-8295-BA65-8788ADC920F5}"/>
              </a:ext>
            </a:extLst>
          </p:cNvPr>
          <p:cNvSpPr/>
          <p:nvPr/>
        </p:nvSpPr>
        <p:spPr>
          <a:xfrm>
            <a:off x="6742545" y="3875603"/>
            <a:ext cx="1347776" cy="374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A205F0-D310-77B8-92EB-DA6A0C2D9D56}"/>
              </a:ext>
            </a:extLst>
          </p:cNvPr>
          <p:cNvCxnSpPr>
            <a:endCxn id="13" idx="1"/>
          </p:cNvCxnSpPr>
          <p:nvPr/>
        </p:nvCxnSpPr>
        <p:spPr>
          <a:xfrm>
            <a:off x="5110951" y="4432721"/>
            <a:ext cx="1340649" cy="2408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C538B50-0EDE-5EB9-7608-1B0EB33F5F51}"/>
              </a:ext>
            </a:extLst>
          </p:cNvPr>
          <p:cNvSpPr txBox="1"/>
          <p:nvPr/>
        </p:nvSpPr>
        <p:spPr>
          <a:xfrm>
            <a:off x="141361" y="5368607"/>
            <a:ext cx="4784067" cy="92333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Create </a:t>
            </a:r>
            <a:r>
              <a:rPr lang="en-US" b="1" dirty="0" err="1"/>
              <a:t>Jupyter</a:t>
            </a:r>
            <a:r>
              <a:rPr lang="en-US" b="1" dirty="0"/>
              <a:t> Notebook (File… </a:t>
            </a:r>
            <a:r>
              <a:rPr lang="en-US" b="1" dirty="0" err="1"/>
              <a:t>NewFile</a:t>
            </a:r>
            <a:r>
              <a:rPr lang="en-US" b="1" dirty="0"/>
              <a:t>)</a:t>
            </a:r>
          </a:p>
          <a:p>
            <a:r>
              <a:rPr lang="en-US" b="1" dirty="0"/>
              <a:t>Select tenso environment or “kernel” on the top right</a:t>
            </a:r>
          </a:p>
        </p:txBody>
      </p:sp>
    </p:spTree>
    <p:extLst>
      <p:ext uri="{BB962C8B-B14F-4D97-AF65-F5344CB8AC3E}">
        <p14:creationId xmlns:p14="http://schemas.microsoft.com/office/powerpoint/2010/main" val="3121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CF6D-3D55-17E4-6EEA-B07E54A5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18" y="-138569"/>
            <a:ext cx="11018003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Example 1: Spin-Boson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6F60A-483C-6567-A8DB-A117A2356D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403" t="1077" r="54283" b="-1077"/>
          <a:stretch>
            <a:fillRect/>
          </a:stretch>
        </p:blipFill>
        <p:spPr>
          <a:xfrm>
            <a:off x="9321656" y="42483"/>
            <a:ext cx="2659826" cy="2709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B4D1C5-7E07-0880-6958-01319E2B8C1F}"/>
              </a:ext>
            </a:extLst>
          </p:cNvPr>
          <p:cNvSpPr txBox="1"/>
          <p:nvPr/>
        </p:nvSpPr>
        <p:spPr>
          <a:xfrm flipH="1">
            <a:off x="712146" y="1027906"/>
            <a:ext cx="248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Two-level molecule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002F59-A606-E22D-32F1-97FAEF8369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02224" y="1026492"/>
            <a:ext cx="2865120" cy="25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7D6132-8530-15AB-EBBB-61A5DB5A87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6671" y="3159109"/>
            <a:ext cx="1760220" cy="230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9D5594-D750-D946-ADF4-6A15E8E61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2224" y="2237114"/>
            <a:ext cx="1809115" cy="726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843615-6E67-7794-7329-52CEE6AE69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7344" y="2911141"/>
            <a:ext cx="2479675" cy="7264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ECC258-F87E-409E-CE8E-52D50E1D940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927517" y="1508080"/>
            <a:ext cx="1426464" cy="5378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EA162C-2D1A-DE8D-0909-CA933991645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110127" y="1473220"/>
            <a:ext cx="1426464" cy="6075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24CDE7-ADB7-26DD-B8A5-E022A5D1AD69}"/>
              </a:ext>
            </a:extLst>
          </p:cNvPr>
          <p:cNvSpPr txBox="1"/>
          <p:nvPr/>
        </p:nvSpPr>
        <p:spPr>
          <a:xfrm>
            <a:off x="9830516" y="3740361"/>
            <a:ext cx="253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System operator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A9097-B61E-84FC-AC0B-2EB62D64C6DB}"/>
              </a:ext>
            </a:extLst>
          </p:cNvPr>
          <p:cNvSpPr txBox="1"/>
          <p:nvPr/>
        </p:nvSpPr>
        <p:spPr>
          <a:xfrm flipH="1">
            <a:off x="650152" y="2353469"/>
            <a:ext cx="248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Harmonic environment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E40D81-173C-83A0-99DD-475804E32CD7}"/>
              </a:ext>
            </a:extLst>
          </p:cNvPr>
          <p:cNvSpPr txBox="1"/>
          <p:nvPr/>
        </p:nvSpPr>
        <p:spPr>
          <a:xfrm flipH="1">
            <a:off x="650152" y="3079909"/>
            <a:ext cx="248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System-Bath coupling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4132AE-40EC-8C3A-BAFF-C61BCBAF0BB9}"/>
              </a:ext>
            </a:extLst>
          </p:cNvPr>
          <p:cNvSpPr txBox="1"/>
          <p:nvPr/>
        </p:nvSpPr>
        <p:spPr>
          <a:xfrm>
            <a:off x="9830517" y="3089695"/>
            <a:ext cx="253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Collective bath coordinate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F0AE3E-3CDB-DF2D-B2FC-9244CEFA3F27}"/>
              </a:ext>
            </a:extLst>
          </p:cNvPr>
          <p:cNvSpPr txBox="1"/>
          <p:nvPr/>
        </p:nvSpPr>
        <p:spPr>
          <a:xfrm flipH="1">
            <a:off x="610756" y="4212473"/>
            <a:ext cx="779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Semi-structured environment:     1Drude-Lorentz  + 1 Brownian Oscillator </a:t>
            </a:r>
          </a:p>
        </p:txBody>
      </p:sp>
      <p:pic>
        <p:nvPicPr>
          <p:cNvPr id="24" name="Picture 23" descr="A screenshot of a graph&#10;&#10;AI-generated content may be incorrect.">
            <a:extLst>
              <a:ext uri="{FF2B5EF4-FFF2-40B4-BE49-F238E27FC236}">
                <a16:creationId xmlns:a16="http://schemas.microsoft.com/office/drawing/2014/main" id="{0DB073F3-1DC6-A670-1FC3-B794368BB7B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56834"/>
          <a:stretch>
            <a:fillRect/>
          </a:stretch>
        </p:blipFill>
        <p:spPr>
          <a:xfrm>
            <a:off x="5873264" y="4879286"/>
            <a:ext cx="4662346" cy="2062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2FD4AF-00B2-1893-563C-A5CF0BFF63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2146" y="4965307"/>
            <a:ext cx="4523740" cy="379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78FCA3-D269-078B-1B29-225C680E01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7344" y="3732314"/>
            <a:ext cx="1276350" cy="37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78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7398-8D7C-8106-5D5B-EB7D4E40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61" y="11107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Bath Correlation Function: decompose it into </a:t>
            </a:r>
            <a:r>
              <a:rPr lang="en-US" dirty="0">
                <a:solidFill>
                  <a:srgbClr val="0070C0"/>
                </a:solidFill>
              </a:rPr>
              <a:t>Drude-Lorentz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Brownian oscillator </a:t>
            </a:r>
            <a:r>
              <a:rPr lang="en-US" dirty="0"/>
              <a:t>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6F98F-EF9C-5B5F-4654-5E570C3826EA}"/>
              </a:ext>
            </a:extLst>
          </p:cNvPr>
          <p:cNvSpPr txBox="1"/>
          <p:nvPr/>
        </p:nvSpPr>
        <p:spPr>
          <a:xfrm>
            <a:off x="1210006" y="2331825"/>
            <a:ext cx="184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(e.g. solvent)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11CE6A-749B-164E-ABB3-62AC2E52461B}"/>
              </a:ext>
            </a:extLst>
          </p:cNvPr>
          <p:cNvSpPr txBox="1"/>
          <p:nvPr/>
        </p:nvSpPr>
        <p:spPr>
          <a:xfrm>
            <a:off x="3680123" y="2395582"/>
            <a:ext cx="325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(e.g. vibrations)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B851F-2B77-05F0-FAE2-B2566252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50" y="3593368"/>
            <a:ext cx="4572006" cy="642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3C0453-D1FE-905A-8D45-B2FEAE1AD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261" y="3030935"/>
            <a:ext cx="2711640" cy="288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866B38-2A59-88B1-8654-9F4AA37F7036}"/>
              </a:ext>
            </a:extLst>
          </p:cNvPr>
          <p:cNvSpPr txBox="1"/>
          <p:nvPr/>
        </p:nvSpPr>
        <p:spPr>
          <a:xfrm>
            <a:off x="0" y="4413717"/>
            <a:ext cx="506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Using </a:t>
            </a:r>
            <a:r>
              <a:rPr lang="en-US" err="1">
                <a:solidFill>
                  <a:srgbClr val="0070C0"/>
                </a:solidFill>
              </a:rPr>
              <a:t>Padé</a:t>
            </a:r>
            <a:r>
              <a:rPr lang="en-US">
                <a:solidFill>
                  <a:srgbClr val="0070C0"/>
                </a:solidFill>
              </a:rPr>
              <a:t>/Matsubara + Residue Theorem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545FE6-3229-83D9-1AB2-EEC3CC003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62" y="5034115"/>
            <a:ext cx="5807713" cy="90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64B979-4F88-1585-4B3B-78DA8BBEDD03}"/>
              </a:ext>
            </a:extLst>
          </p:cNvPr>
          <p:cNvSpPr txBox="1"/>
          <p:nvPr/>
        </p:nvSpPr>
        <p:spPr>
          <a:xfrm flipH="1">
            <a:off x="440274" y="2972970"/>
            <a:ext cx="779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Odd extension correlation function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54BA5-9E94-99E0-B713-5489B11E9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17" y="1494607"/>
            <a:ext cx="7772400" cy="7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20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9595-A453-6C91-1DDD-E68C60843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22" y="-17731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4. Import relevant libraries (always needed)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495C1-8D06-1590-3BE9-788189F58219}"/>
              </a:ext>
            </a:extLst>
          </p:cNvPr>
          <p:cNvSpPr txBox="1"/>
          <p:nvPr/>
        </p:nvSpPr>
        <p:spPr>
          <a:xfrm>
            <a:off x="426425" y="3423138"/>
            <a:ext cx="11484219" cy="52322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/>
              <a:t>Test:</a:t>
            </a:r>
            <a:br>
              <a:rPr lang="en-US" sz="1400"/>
            </a:br>
            <a:r>
              <a:rPr lang="en-US" sz="1400"/>
              <a:t>Execute with python using tenso environment to check the correct installation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C12BEA-A4BE-205C-302B-1C98C292C112}"/>
              </a:ext>
            </a:extLst>
          </p:cNvPr>
          <p:cNvSpPr txBox="1"/>
          <p:nvPr/>
        </p:nvSpPr>
        <p:spPr>
          <a:xfrm>
            <a:off x="426426" y="1203898"/>
            <a:ext cx="11484220" cy="171316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6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math </a:t>
            </a:r>
            <a:r>
              <a:rPr lang="en-US" sz="16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ceil</a:t>
            </a:r>
          </a:p>
          <a:p>
            <a:pPr>
              <a:lnSpc>
                <a:spcPts val="1350"/>
              </a:lnSpc>
              <a:buNone/>
            </a:pPr>
            <a:r>
              <a:rPr lang="en-US" sz="16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os</a:t>
            </a:r>
            <a:endParaRPr lang="en-US" sz="16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6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json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json</a:t>
            </a:r>
            <a:endParaRPr lang="en-US" sz="16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6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np</a:t>
            </a:r>
          </a:p>
          <a:p>
            <a:pPr>
              <a:lnSpc>
                <a:spcPts val="1350"/>
              </a:lnSpc>
              <a:buNone/>
            </a:pPr>
            <a:r>
              <a:rPr lang="en-US" sz="16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tqdm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tqdm</a:t>
            </a:r>
            <a:endParaRPr lang="en-US" sz="16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en-US" sz="16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6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tenso.prototypes.heom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spin_boson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#Spin-boson helper function</a:t>
            </a:r>
            <a:endParaRPr lang="en-US" sz="16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6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tenso.prototypes.bath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gen_bcf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#Bath correlation function generator</a:t>
            </a:r>
            <a:endParaRPr lang="en-US" sz="16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6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matplotlib.pyplot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plt</a:t>
            </a:r>
            <a:endParaRPr lang="en-US" sz="16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193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0FB65-22E3-4CC7-614B-8E23927D5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639C-7FA1-B96C-4CEF-DE27EF873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4" y="551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5. Generate Bath Correlation Function </a:t>
            </a:r>
            <a:br>
              <a:rPr lang="en-US" sz="4000" dirty="0"/>
            </a:br>
            <a:r>
              <a:rPr lang="en-US" sz="4000" dirty="0"/>
              <a:t>(1DL + 1BO)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8F7E63-3033-1247-A767-56AE411765E0}"/>
              </a:ext>
            </a:extLst>
          </p:cNvPr>
          <p:cNvSpPr txBox="1"/>
          <p:nvPr/>
        </p:nvSpPr>
        <p:spPr>
          <a:xfrm>
            <a:off x="484691" y="4729021"/>
            <a:ext cx="11232524" cy="11695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b="1" i="1" u="sng"/>
              <a:t>Notes</a:t>
            </a:r>
            <a:r>
              <a:rPr lang="en-US" sz="1400"/>
              <a:t>: </a:t>
            </a:r>
          </a:p>
          <a:p>
            <a:pPr marL="342900" indent="-342900" algn="just">
              <a:buAutoNum type="arabicPeriod"/>
            </a:pPr>
            <a:r>
              <a:rPr lang="en-US" sz="1400"/>
              <a:t>You can add more features in the spectral densities by adding items to the lists: </a:t>
            </a:r>
            <a:r>
              <a:rPr lang="en-US" sz="1400" err="1">
                <a:solidFill>
                  <a:schemeClr val="accent6"/>
                </a:solidFill>
              </a:rPr>
              <a:t>re_d</a:t>
            </a:r>
            <a:r>
              <a:rPr lang="en-US" sz="1400"/>
              <a:t>, </a:t>
            </a:r>
            <a:r>
              <a:rPr lang="en-US" sz="1400" err="1">
                <a:solidFill>
                  <a:schemeClr val="accent6"/>
                </a:solidFill>
              </a:rPr>
              <a:t>width_d</a:t>
            </a:r>
            <a:r>
              <a:rPr lang="en-US" sz="1400"/>
              <a:t>, </a:t>
            </a:r>
            <a:r>
              <a:rPr lang="en-US" sz="1400" err="1">
                <a:solidFill>
                  <a:schemeClr val="accent6"/>
                </a:solidFill>
              </a:rPr>
              <a:t>freq_b</a:t>
            </a:r>
            <a:r>
              <a:rPr lang="en-US" sz="1400"/>
              <a:t>, </a:t>
            </a:r>
            <a:r>
              <a:rPr lang="en-US" sz="1400" err="1">
                <a:solidFill>
                  <a:schemeClr val="accent6"/>
                </a:solidFill>
              </a:rPr>
              <a:t>re_b</a:t>
            </a:r>
            <a:r>
              <a:rPr lang="en-US" sz="1400"/>
              <a:t>, </a:t>
            </a:r>
            <a:r>
              <a:rPr lang="en-US" sz="1400" err="1">
                <a:solidFill>
                  <a:schemeClr val="accent6"/>
                </a:solidFill>
              </a:rPr>
              <a:t>width_b</a:t>
            </a:r>
            <a:endParaRPr lang="en-US" sz="1400">
              <a:solidFill>
                <a:schemeClr val="accent6"/>
              </a:solidFill>
            </a:endParaRPr>
          </a:p>
          <a:p>
            <a:pPr algn="just"/>
            <a:r>
              <a:rPr lang="en-US" sz="1400">
                <a:solidFill>
                  <a:schemeClr val="tx1"/>
                </a:solidFill>
              </a:rPr>
              <a:t>2. You can choose a different decomposition method including ‘Pade’ , ‘Matsubara’, or ‘TEDOPA’</a:t>
            </a:r>
          </a:p>
          <a:p>
            <a:pPr algn="just"/>
            <a:r>
              <a:rPr lang="en-US" sz="1400">
                <a:solidFill>
                  <a:schemeClr val="tx1"/>
                </a:solidFill>
              </a:rPr>
              <a:t>3. If you get any errors, try removing the tenso environment (i.e. </a:t>
            </a:r>
            <a:r>
              <a:rPr lang="en-US" sz="1400" err="1"/>
              <a:t>conda</a:t>
            </a:r>
            <a:r>
              <a:rPr lang="en-US" sz="1400"/>
              <a:t> env remove --name tenso) </a:t>
            </a:r>
          </a:p>
          <a:p>
            <a:pPr algn="just"/>
            <a:r>
              <a:rPr lang="en-US" sz="1400">
                <a:solidFill>
                  <a:schemeClr val="tx1"/>
                </a:solidFill>
              </a:rPr>
              <a:t>and repeat the tenso installation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D6C3E-68C0-E2B7-34A1-5C4150643204}"/>
              </a:ext>
            </a:extLst>
          </p:cNvPr>
          <p:cNvSpPr txBox="1"/>
          <p:nvPr/>
        </p:nvSpPr>
        <p:spPr>
          <a:xfrm>
            <a:off x="484691" y="1797324"/>
            <a:ext cx="11232524" cy="1892634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bath_simulation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gen_bcf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1350"/>
              </a:lnSpc>
              <a:buNone/>
            </a:pPr>
            <a:r>
              <a:rPr lang="en-US" sz="1600" dirty="0">
                <a:solidFill>
                  <a:srgbClr val="D7DBE0"/>
                </a:solidFill>
                <a:latin typeface="Menlo" panose="020B0609030804020204" pitchFamily="49" charset="0"/>
              </a:rPr>
              <a:t>  </a:t>
            </a:r>
            <a:r>
              <a:rPr lang="en-US" sz="1600" dirty="0" err="1">
                <a:solidFill>
                  <a:srgbClr val="D7DBE0"/>
                </a:solidFill>
                <a:latin typeface="Menlo" panose="020B0609030804020204" pitchFamily="49" charset="0"/>
              </a:rPr>
              <a:t>r</a:t>
            </a:r>
            <a:r>
              <a:rPr lang="en-US" sz="16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e_d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540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],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#Reorganization energy in cm-1</a:t>
            </a:r>
            <a:endParaRPr lang="en-US" sz="16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6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6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width_d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70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],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600" i="1" dirty="0">
                <a:solidFill>
                  <a:srgbClr val="637777"/>
                </a:solidFill>
                <a:latin typeface="Menlo" panose="020B0609030804020204" pitchFamily="49" charset="0"/>
              </a:rPr>
              <a:t>Cutoff frequency</a:t>
            </a:r>
            <a:r>
              <a:rPr lang="en-US" sz="16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 of the DL spectral density in cm-1</a:t>
            </a:r>
            <a:endParaRPr lang="en-US" sz="16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600" dirty="0">
                <a:solidFill>
                  <a:srgbClr val="D7DBE0"/>
                </a:solidFill>
                <a:latin typeface="Menlo" panose="020B0609030804020204" pitchFamily="49" charset="0"/>
              </a:rPr>
              <a:t>  </a:t>
            </a:r>
            <a:r>
              <a:rPr lang="en-US" sz="1600" dirty="0" err="1">
                <a:solidFill>
                  <a:srgbClr val="D7DBE0"/>
                </a:solidFill>
                <a:latin typeface="Menlo" panose="020B0609030804020204" pitchFamily="49" charset="0"/>
              </a:rPr>
              <a:t>f</a:t>
            </a:r>
            <a:r>
              <a:rPr lang="en-US" sz="16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req_b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1243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],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Central Frequency of the Brownian Spectral density in cm-1</a:t>
            </a:r>
            <a:endParaRPr lang="en-US" sz="16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6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6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re_b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161.6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],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#Reorganization energy of the Brownian Spectral density in cm-1</a:t>
            </a:r>
            <a:endParaRPr lang="en-US" sz="16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6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6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width_b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],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#Width of the spectral density in cm-1</a:t>
            </a:r>
            <a:endParaRPr lang="en-US" sz="16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6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temperature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#Temperature in Kelvin</a:t>
            </a:r>
            <a:endParaRPr lang="en-US" sz="16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6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6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decomposition_method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6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Pade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',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#Decomposition method for the bath correlation function</a:t>
            </a:r>
            <a:endParaRPr lang="en-US" sz="16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6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6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n_ltc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#Number of low-temperature correction terms</a:t>
            </a:r>
            <a:endParaRPr lang="en-US" sz="16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784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59AB7-1CFA-86A3-0D6F-280800060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1">
            <a:extLst>
              <a:ext uri="{FF2B5EF4-FFF2-40B4-BE49-F238E27FC236}">
                <a16:creationId xmlns:a16="http://schemas.microsoft.com/office/drawing/2014/main" id="{3B72ACE0-CDA3-50A9-3A60-0FC06C5D95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830" y="12554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2" name="Picture 1" descr="A person wearing glasses and a pink shirt&#10;&#10;AI-generated content may be incorrect.">
            <a:extLst>
              <a:ext uri="{FF2B5EF4-FFF2-40B4-BE49-F238E27FC236}">
                <a16:creationId xmlns:a16="http://schemas.microsoft.com/office/drawing/2014/main" id="{E8AFF79C-2107-0AC7-7847-1E9198DCA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" y="2329419"/>
            <a:ext cx="4877088" cy="3212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13ACB1-7398-8356-021C-056726CC2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552" y="2066419"/>
            <a:ext cx="3120390" cy="4160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A6242D-2686-A59B-DF3E-40E1309D1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725" y="2287345"/>
            <a:ext cx="3212020" cy="32120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81D606-5ACB-221C-FF86-646573EF0186}"/>
              </a:ext>
            </a:extLst>
          </p:cNvPr>
          <p:cNvSpPr txBox="1">
            <a:spLocks/>
          </p:cNvSpPr>
          <p:nvPr/>
        </p:nvSpPr>
        <p:spPr>
          <a:xfrm>
            <a:off x="163829" y="1056718"/>
            <a:ext cx="4280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rgbClr val="FF0000"/>
                </a:solidFill>
              </a:rPr>
              <a:t>Xinxian</a:t>
            </a:r>
            <a:r>
              <a:rPr lang="en-US" sz="2400" dirty="0">
                <a:solidFill>
                  <a:srgbClr val="FF0000"/>
                </a:solidFill>
              </a:rPr>
              <a:t> Chen</a:t>
            </a:r>
          </a:p>
          <a:p>
            <a:r>
              <a:rPr lang="en-US" sz="2400" dirty="0" err="1">
                <a:solidFill>
                  <a:srgbClr val="FF0000"/>
                </a:solidFill>
              </a:rPr>
              <a:t>Bexcitonic</a:t>
            </a:r>
            <a:r>
              <a:rPr lang="en-US" sz="2400" dirty="0">
                <a:solidFill>
                  <a:srgbClr val="FF0000"/>
                </a:solidFill>
              </a:rPr>
              <a:t> HEOM, TTN-HEOM, TENSO, Examples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72E148-D82A-2088-A71F-8FF0054B6A89}"/>
              </a:ext>
            </a:extLst>
          </p:cNvPr>
          <p:cNvSpPr txBox="1">
            <a:spLocks/>
          </p:cNvSpPr>
          <p:nvPr/>
        </p:nvSpPr>
        <p:spPr>
          <a:xfrm>
            <a:off x="5040918" y="853115"/>
            <a:ext cx="79620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Juan Camilo Rodríguez, Michelle Anderson, </a:t>
            </a:r>
            <a:r>
              <a:rPr lang="en-US" sz="2400" dirty="0" err="1"/>
              <a:t>Luchang</a:t>
            </a:r>
            <a:r>
              <a:rPr lang="en-US" sz="2400" dirty="0"/>
              <a:t> Niu</a:t>
            </a:r>
          </a:p>
          <a:p>
            <a:r>
              <a:rPr lang="en-US" sz="2400" dirty="0"/>
              <a:t>Examples, Usage, Documentation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BA870C-6736-D721-F21A-EBE6B7395DD3}"/>
              </a:ext>
            </a:extLst>
          </p:cNvPr>
          <p:cNvSpPr txBox="1">
            <a:spLocks/>
          </p:cNvSpPr>
          <p:nvPr/>
        </p:nvSpPr>
        <p:spPr>
          <a:xfrm>
            <a:off x="5040918" y="5599995"/>
            <a:ext cx="3414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Developed a big segment of this tutorial!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11D97A-D8A8-69A0-43F9-BA4F394F98F7}"/>
              </a:ext>
            </a:extLst>
          </p:cNvPr>
          <p:cNvCxnSpPr>
            <a:cxnSpLocks/>
          </p:cNvCxnSpPr>
          <p:nvPr/>
        </p:nvCxnSpPr>
        <p:spPr>
          <a:xfrm flipV="1">
            <a:off x="6432927" y="4715433"/>
            <a:ext cx="252648" cy="909533"/>
          </a:xfrm>
          <a:prstGeom prst="straightConnector1">
            <a:avLst/>
          </a:prstGeom>
          <a:ln w="698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090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98745-9A58-D9E5-CACB-272A18F4A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4CD6FBF-2B06-7406-A9B1-CBBFF4AE7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02" y="1944699"/>
            <a:ext cx="6109888" cy="238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22D145-0DD0-D5E3-0E77-518C30615655}"/>
              </a:ext>
            </a:extLst>
          </p:cNvPr>
          <p:cNvSpPr txBox="1"/>
          <p:nvPr/>
        </p:nvSpPr>
        <p:spPr>
          <a:xfrm>
            <a:off x="78783" y="1450465"/>
            <a:ext cx="899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Second test</a:t>
            </a:r>
            <a:r>
              <a:rPr lang="en-US"/>
              <a:t>: You should be able to generate this plot (see code to the right)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AFAD0D-BD17-3CD8-3DE9-5F0246EF928F}"/>
              </a:ext>
            </a:extLst>
          </p:cNvPr>
          <p:cNvSpPr txBox="1"/>
          <p:nvPr/>
        </p:nvSpPr>
        <p:spPr>
          <a:xfrm>
            <a:off x="8333660" y="600788"/>
            <a:ext cx="3660184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import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numpy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as np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import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matplotlib.pyplot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as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plt</a:t>
            </a:r>
            <a:endParaRPr lang="en-US" sz="7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7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sz="7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plt.rcParams.update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({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'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font.family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': 'serif',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'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font.size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': 12,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'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axes.linewidth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': 1.5,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'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axes.labelsize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': 14,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'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axes.titlesize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': 16,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'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lines.linewidth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': 2,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'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xtick.direction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': 'out',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'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ytick.direction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': 'out',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'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xtick.major.size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': 5,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'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ytick.major.size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': 5,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'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legend.fontsize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': 12,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'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figure.dpi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': 300,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})</a:t>
            </a:r>
          </a:p>
          <a:p>
            <a:endParaRPr lang="en-US" sz="7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# --- time ---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t =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np.linspace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(0, 10, 10000)</a:t>
            </a:r>
          </a:p>
          <a:p>
            <a:endParaRPr lang="en-US" sz="7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fig, (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ax_real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ax_imag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) =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plt.subplots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(1, 2,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figsize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=(10, 4),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sharey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=True)</a:t>
            </a:r>
          </a:p>
          <a:p>
            <a:endParaRPr lang="en-US" sz="7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def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plot_bcf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n_ltc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):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bath =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gen_bcf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   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re_d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=[540],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   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width_d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=[70],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   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freq_b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=[1243],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   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re_b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=[161.6],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   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width_b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=[10],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    temperature=300,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   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decomposition_method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='Pade',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   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n_ltc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=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n_ltc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,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)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#print(bath, flush=True)</a:t>
            </a:r>
          </a:p>
          <a:p>
            <a:endParaRPr lang="en-US" sz="7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ax_real.plot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(t,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bath.real_correlation_function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(t), label=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fr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'$N_{{\rm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ltc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}}={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n_ltc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}$')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ax_imag.plot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(t,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bath.imag_correlation_function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(t), label=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fr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'$N_{{\rm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ltc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}}={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n_ltc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}$')</a:t>
            </a:r>
          </a:p>
          <a:p>
            <a:endParaRPr lang="en-US" sz="7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for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n_ltc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in [1, 2, 3, 4, 5, 6, 7, 8, 1000, 2000]: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  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plot_bcf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n_ltc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endParaRPr lang="en-US" sz="7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ax_real.set_xlabel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('Time')</a:t>
            </a:r>
          </a:p>
          <a:p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ax_real.set_ylabel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r'Correlation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function (Real)')</a:t>
            </a:r>
          </a:p>
          <a:p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ax_real.legend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frameon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=False,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ncol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=2)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ax_real.set_xlim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(0, 0.25)</a:t>
            </a:r>
          </a:p>
          <a:p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ax_real.grid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(False)</a:t>
            </a:r>
          </a:p>
          <a:p>
            <a:endParaRPr lang="en-US" sz="7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ax_imag.set_xlabel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('Time (fs)')</a:t>
            </a:r>
          </a:p>
          <a:p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ax_imag.set_ylabel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r'Correlation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 function (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Imag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)')</a:t>
            </a:r>
          </a:p>
          <a:p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ax_imag.legend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frameon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=False, 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ncol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=2)</a:t>
            </a:r>
          </a:p>
          <a:p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ax_imag.set_xlim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(0, 0.25)</a:t>
            </a:r>
          </a:p>
          <a:p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ax_imag.grid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(False)</a:t>
            </a:r>
          </a:p>
          <a:p>
            <a:endParaRPr lang="en-US" sz="7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plt.tight_layout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()</a:t>
            </a:r>
          </a:p>
          <a:p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plt.savefig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('</a:t>
            </a:r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bath_correlation_horizontal.png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', dpi=300, transparent=True)</a:t>
            </a:r>
          </a:p>
          <a:p>
            <a:r>
              <a:rPr lang="en-US" sz="700" dirty="0" err="1">
                <a:solidFill>
                  <a:schemeClr val="bg2">
                    <a:lumMod val="25000"/>
                  </a:schemeClr>
                </a:solidFill>
              </a:rPr>
              <a:t>plt.show</a:t>
            </a:r>
            <a:r>
              <a:rPr lang="en-US" sz="700" dirty="0">
                <a:solidFill>
                  <a:schemeClr val="bg2">
                    <a:lumMod val="25000"/>
                  </a:schemeClr>
                </a:solidFill>
              </a:rPr>
              <a:t>()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32AD3E-A415-4795-3E4F-CF8F0D4C5CF0}"/>
              </a:ext>
            </a:extLst>
          </p:cNvPr>
          <p:cNvSpPr txBox="1">
            <a:spLocks/>
          </p:cNvSpPr>
          <p:nvPr/>
        </p:nvSpPr>
        <p:spPr>
          <a:xfrm>
            <a:off x="139770" y="0"/>
            <a:ext cx="118540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6. Sanity check: plot Bath Correlation Function </a:t>
            </a:r>
            <a:br>
              <a:rPr lang="en-US" sz="4000" dirty="0"/>
            </a:br>
            <a:r>
              <a:rPr lang="en-US" sz="4000" dirty="0"/>
              <a:t>(1DL + 1BO)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8674B-01F1-550C-E5B2-D049C8E3724D}"/>
              </a:ext>
            </a:extLst>
          </p:cNvPr>
          <p:cNvSpPr txBox="1"/>
          <p:nvPr/>
        </p:nvSpPr>
        <p:spPr>
          <a:xfrm>
            <a:off x="7135678" y="662781"/>
            <a:ext cx="165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Use this: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DC6AA6-7BE3-9316-0E2A-49DDCE692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1" y="4328986"/>
            <a:ext cx="6109888" cy="238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73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F093C-A25D-AE1D-DE7D-5A504DA09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CF2D-12B6-31EB-6188-2B2CA5170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32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dirty="0"/>
              <a:t>7. System parameters and quantum dynamics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29207-F8BB-9309-0CEA-4B2506800133}"/>
              </a:ext>
            </a:extLst>
          </p:cNvPr>
          <p:cNvSpPr txBox="1"/>
          <p:nvPr/>
        </p:nvSpPr>
        <p:spPr>
          <a:xfrm>
            <a:off x="491481" y="6215399"/>
            <a:ext cx="8063583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/>
              <a:t>The </a:t>
            </a:r>
            <a:r>
              <a:rPr lang="en-US" sz="1400" err="1"/>
              <a:t>spin_boson</a:t>
            </a:r>
            <a:r>
              <a:rPr lang="en-US" sz="1400"/>
              <a:t>() helper function propagates the system’s dynamics coupled to a single bosonic bath.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620DF-7C69-B229-3BC1-C121C888D40C}"/>
              </a:ext>
            </a:extLst>
          </p:cNvPr>
          <p:cNvSpPr txBox="1"/>
          <p:nvPr/>
        </p:nvSpPr>
        <p:spPr>
          <a:xfrm>
            <a:off x="598515" y="836522"/>
            <a:ext cx="11071808" cy="135402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H 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6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[[</a:t>
            </a:r>
            <a:r>
              <a:rPr lang="en-US" sz="16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1500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6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600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6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600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6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6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1500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6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]],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np.complex128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6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Diagonalization</a:t>
            </a:r>
            <a:endParaRPr lang="en-US" sz="16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evals, U 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np.linalg.</a:t>
            </a:r>
            <a:r>
              <a:rPr lang="en-US" sz="16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eigh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H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id_max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6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argmax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evals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end_time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1000.0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#fs</a:t>
            </a:r>
            <a:endParaRPr lang="en-US" sz="16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dt 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16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wfn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U[:, </a:t>
            </a:r>
            <a:r>
              <a:rPr lang="en-US" sz="1600" dirty="0" err="1">
                <a:solidFill>
                  <a:srgbClr val="D6DEEB"/>
                </a:solidFill>
                <a:latin typeface="Menlo" panose="020B0609030804020204" pitchFamily="49" charset="0"/>
              </a:rPr>
              <a:t>id_max</a:t>
            </a:r>
            <a:r>
              <a:rPr lang="en-US" sz="1600" dirty="0">
                <a:solidFill>
                  <a:srgbClr val="D6DEEB"/>
                </a:solidFill>
                <a:latin typeface="Menlo" panose="020B0609030804020204" pitchFamily="49" charset="0"/>
              </a:rPr>
              <a:t> ] #Eigenstate with highest energy</a:t>
            </a:r>
            <a:endParaRPr lang="en-US" sz="16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866BB-BA03-F753-2DAF-868C1205FB7F}"/>
              </a:ext>
            </a:extLst>
          </p:cNvPr>
          <p:cNvSpPr txBox="1"/>
          <p:nvPr/>
        </p:nvSpPr>
        <p:spPr>
          <a:xfrm>
            <a:off x="598515" y="2506733"/>
            <a:ext cx="11071808" cy="2796599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out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spin_boson_example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propagator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spin_boson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fname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init_rdo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outer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wfn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wfn.</a:t>
            </a:r>
            <a:r>
              <a:rPr lang="en-US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conj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())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sys_ham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[[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1500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600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600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1500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]],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np.complex128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sys_op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[[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]],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np.complex128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bath_correlation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bath_simulation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dim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end_time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end_time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step_time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dt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save_checkpoint_to_file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F5874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progress_bar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tqdm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propagator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ceil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end_time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dt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>
              <a:lnSpc>
                <a:spcPts val="1350"/>
              </a:lnSpc>
              <a:buNone/>
            </a:pP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_t </a:t>
            </a: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progress_bar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progress_bar.</a:t>
            </a:r>
            <a:r>
              <a:rPr lang="en-US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set_description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'@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{_t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:.2f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fs'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1935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7D9E8-06C6-D092-7D81-37A460D2C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1DC3-7441-CEEA-FDA3-3EC8F267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58624"/>
            <a:ext cx="10515600" cy="646331"/>
          </a:xfrm>
        </p:spPr>
        <p:txBody>
          <a:bodyPr>
            <a:normAutofit fontScale="90000"/>
          </a:bodyPr>
          <a:lstStyle/>
          <a:p>
            <a:r>
              <a:rPr lang="en-US" dirty="0"/>
              <a:t>8.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20E23-ABD1-38A8-4D71-09F0B21A4E71}"/>
              </a:ext>
            </a:extLst>
          </p:cNvPr>
          <p:cNvSpPr txBox="1"/>
          <p:nvPr/>
        </p:nvSpPr>
        <p:spPr>
          <a:xfrm>
            <a:off x="231225" y="1381551"/>
            <a:ext cx="11852365" cy="234957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/>
              <a:t>{'dim': 10, '</a:t>
            </a:r>
            <a:r>
              <a:rPr lang="en-US" sz="1200" err="1"/>
              <a:t>end_time</a:t>
            </a:r>
            <a:r>
              <a:rPr lang="en-US" sz="1200"/>
              <a:t>': 1000.0, '</a:t>
            </a:r>
            <a:r>
              <a:rPr lang="en-US" sz="1200" err="1"/>
              <a:t>step_time</a:t>
            </a:r>
            <a:r>
              <a:rPr lang="en-US" sz="1200"/>
              <a:t>': 1, '</a:t>
            </a:r>
            <a:r>
              <a:rPr lang="en-US" sz="1200" err="1"/>
              <a:t>save_checkpoint_to_file</a:t>
            </a:r>
            <a:r>
              <a:rPr lang="en-US" sz="1200"/>
              <a:t>': True}</a:t>
            </a:r>
          </a:p>
          <a:p>
            <a:r>
              <a:rPr lang="en-US" sz="1200"/>
              <a:t>{'</a:t>
            </a:r>
            <a:r>
              <a:rPr lang="en-US" sz="1200" err="1"/>
              <a:t>auxiliary_ps_method</a:t>
            </a:r>
            <a:r>
              <a:rPr lang="en-US" sz="1200"/>
              <a:t>': 'ps2', '</a:t>
            </a:r>
            <a:r>
              <a:rPr lang="en-US" sz="1200" err="1"/>
              <a:t>auxiliary_step_time</a:t>
            </a:r>
            <a:r>
              <a:rPr lang="en-US" sz="1200"/>
              <a:t>': None, '</a:t>
            </a:r>
            <a:r>
              <a:rPr lang="en-US" sz="1200" err="1"/>
              <a:t>cache_svd_info</a:t>
            </a:r>
            <a:r>
              <a:rPr lang="en-US" sz="1200"/>
              <a:t>': True, 'dim': 10, '</a:t>
            </a:r>
            <a:r>
              <a:rPr lang="en-US" sz="1200" err="1"/>
              <a:t>dvr_length</a:t>
            </a:r>
            <a:r>
              <a:rPr lang="en-US" sz="1200"/>
              <a:t>': 32, '</a:t>
            </a:r>
            <a:r>
              <a:rPr lang="en-US" sz="1200" err="1"/>
              <a:t>dvr_type</a:t>
            </a:r>
            <a:r>
              <a:rPr lang="en-US" sz="1200"/>
              <a:t>': 'sine', '</a:t>
            </a:r>
            <a:r>
              <a:rPr lang="en-US" sz="1200" err="1"/>
              <a:t>end_time</a:t>
            </a:r>
            <a:r>
              <a:rPr lang="en-US" sz="1200"/>
              <a:t>': 1000.0, '</a:t>
            </a:r>
            <a:r>
              <a:rPr lang="en-US" sz="1200" err="1"/>
              <a:t>frame_method</a:t>
            </a:r>
            <a:r>
              <a:rPr lang="en-US" sz="1200"/>
              <a:t>': 'tree2', '</a:t>
            </a:r>
            <a:r>
              <a:rPr lang="en-US" sz="1200" err="1"/>
              <a:t>load_checkpoint_from_file</a:t>
            </a:r>
            <a:r>
              <a:rPr lang="en-US" sz="1200"/>
              <a:t>': False, '</a:t>
            </a:r>
            <a:r>
              <a:rPr lang="en-US" sz="1200" err="1"/>
              <a:t>max_auxiliary_rank</a:t>
            </a:r>
            <a:r>
              <a:rPr lang="en-US" sz="1200"/>
              <a:t>': 32, '</a:t>
            </a:r>
            <a:r>
              <a:rPr lang="en-US" sz="1200" err="1"/>
              <a:t>max_auxiliary_steps</a:t>
            </a:r>
            <a:r>
              <a:rPr lang="en-US" sz="1200"/>
              <a:t>': None, 'metric': 're', '</a:t>
            </a:r>
            <a:r>
              <a:rPr lang="en-US" sz="1200" err="1"/>
              <a:t>ode_atol</a:t>
            </a:r>
            <a:r>
              <a:rPr lang="en-US" sz="1200"/>
              <a:t>': 1e-07, '</a:t>
            </a:r>
            <a:r>
              <a:rPr lang="en-US" sz="1200" err="1"/>
              <a:t>ode_method</a:t>
            </a:r>
            <a:r>
              <a:rPr lang="en-US" sz="1200"/>
              <a:t>': 'dopri5', '</a:t>
            </a:r>
            <a:r>
              <a:rPr lang="en-US" sz="1200" err="1"/>
              <a:t>ode_rtol</a:t>
            </a:r>
            <a:r>
              <a:rPr lang="en-US" sz="1200"/>
              <a:t>': 1e-05, 'ps2_atol': 1e-07, 'ps2_ratio': 2.0, '</a:t>
            </a:r>
            <a:r>
              <a:rPr lang="en-US" sz="1200" err="1"/>
              <a:t>ps_method</a:t>
            </a:r>
            <a:r>
              <a:rPr lang="en-US" sz="1200"/>
              <a:t>': '</a:t>
            </a:r>
            <a:r>
              <a:rPr lang="en-US" sz="1200" err="1"/>
              <a:t>vmf</a:t>
            </a:r>
            <a:r>
              <a:rPr lang="en-US" sz="1200"/>
              <a:t>', 'rank': 3, 'renormalize': False, '</a:t>
            </a:r>
            <a:r>
              <a:rPr lang="en-US" sz="1200" err="1"/>
              <a:t>save_checkpoint_to_file</a:t>
            </a:r>
            <a:r>
              <a:rPr lang="en-US" sz="1200"/>
              <a:t>': True, '</a:t>
            </a:r>
            <a:r>
              <a:rPr lang="en-US" sz="1200" err="1"/>
              <a:t>start_time</a:t>
            </a:r>
            <a:r>
              <a:rPr lang="en-US" sz="1200"/>
              <a:t>': 0.0, '</a:t>
            </a:r>
            <a:r>
              <a:rPr lang="en-US" sz="1200" err="1"/>
              <a:t>step_time</a:t>
            </a:r>
            <a:r>
              <a:rPr lang="en-US" sz="1200"/>
              <a:t>': 1, '</a:t>
            </a:r>
            <a:r>
              <a:rPr lang="en-US" sz="1200" err="1"/>
              <a:t>stepwise_method</a:t>
            </a:r>
            <a:r>
              <a:rPr lang="en-US" sz="1200"/>
              <a:t>': 'mix', '</a:t>
            </a:r>
            <a:r>
              <a:rPr lang="en-US" sz="1200" err="1"/>
              <a:t>use_dvr</a:t>
            </a:r>
            <a:r>
              <a:rPr lang="en-US" sz="1200"/>
              <a:t>': False, '</a:t>
            </a:r>
            <a:r>
              <a:rPr lang="en-US" sz="1200" err="1"/>
              <a:t>visualize_frame</a:t>
            </a:r>
            <a:r>
              <a:rPr lang="en-US" sz="1200"/>
              <a:t>': False, '</a:t>
            </a:r>
            <a:r>
              <a:rPr lang="en-US" sz="1200" err="1"/>
              <a:t>vmf_atol</a:t>
            </a:r>
            <a:r>
              <a:rPr lang="en-US" sz="1200"/>
              <a:t>': 1e-07, '</a:t>
            </a:r>
            <a:r>
              <a:rPr lang="en-US" sz="1200" err="1"/>
              <a:t>vmf_reg_method</a:t>
            </a:r>
            <a:r>
              <a:rPr lang="en-US" sz="1200"/>
              <a:t>': 'extend', '</a:t>
            </a:r>
            <a:r>
              <a:rPr lang="en-US" sz="1200" err="1"/>
              <a:t>vmf_reg_type</a:t>
            </a:r>
            <a:r>
              <a:rPr lang="en-US" sz="1200"/>
              <a:t>': '</a:t>
            </a:r>
            <a:r>
              <a:rPr lang="en-US" sz="1200" err="1"/>
              <a:t>ip</a:t>
            </a:r>
            <a:r>
              <a:rPr lang="en-US" sz="1200"/>
              <a:t>'}</a:t>
            </a:r>
          </a:p>
          <a:p>
            <a:r>
              <a:rPr lang="en-US" sz="1200"/>
              <a:t>For k=0: s:0.22307229 | e:0.00000000 | a:-0.03780000 | f:0.47230529 | f^2:0.22307229 #</a:t>
            </a:r>
          </a:p>
          <a:p>
            <a:r>
              <a:rPr lang="en-US" sz="1200"/>
              <a:t>For k=1: s:0.10095920 | e:0.10044090 | a:0.00002494 | f:-0.31774078 | f^2:0.10095920</a:t>
            </a:r>
          </a:p>
          <a:p>
            <a:r>
              <a:rPr lang="en-US" sz="1200"/>
              <a:t>For k=2: s:0.10095920 | e:-0.10044090 | a:-0.00002494 | f:0.31774078 | f^2:0.10095920</a:t>
            </a:r>
          </a:p>
          <a:p>
            <a:r>
              <a:rPr lang="en-US" sz="1200"/>
              <a:t>For k=3: s:0.04791662 | e:0.00000000 | a:-0.00000000 | f:0.21889865 | f^2:0.04791662</a:t>
            </a:r>
          </a:p>
          <a:p>
            <a:r>
              <a:rPr lang="en-US" sz="1200"/>
              <a:t>@5.00 fs:   1%|          | 6/1000 [00:01&lt;05:49,  2.84it/s]Switched to </a:t>
            </a:r>
            <a:r>
              <a:rPr lang="en-US" sz="1200" err="1"/>
              <a:t>vmf</a:t>
            </a:r>
            <a:r>
              <a:rPr lang="en-US" sz="1200"/>
              <a:t>.</a:t>
            </a:r>
          </a:p>
          <a:p>
            <a:r>
              <a:rPr lang="en-US" sz="1200"/>
              <a:t>@745.00 fs:  75%|███████▍  | 746/1000 [03:49&lt;01:20,  3.14it/s]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05F77-1B7A-90EF-4C1D-57C194AD9EA8}"/>
              </a:ext>
            </a:extLst>
          </p:cNvPr>
          <p:cNvSpPr txBox="1"/>
          <p:nvPr/>
        </p:nvSpPr>
        <p:spPr>
          <a:xfrm>
            <a:off x="231225" y="3768289"/>
            <a:ext cx="115524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Some important ones:</a:t>
            </a:r>
          </a:p>
          <a:p>
            <a:r>
              <a:rPr lang="en-US"/>
              <a:t>dim: depth of HEOM</a:t>
            </a:r>
          </a:p>
          <a:p>
            <a:r>
              <a:rPr lang="en-US" err="1"/>
              <a:t>Stepwise_method</a:t>
            </a:r>
            <a:r>
              <a:rPr lang="en-US"/>
              <a:t>: ‘mix’ signals mixed propagation method </a:t>
            </a:r>
          </a:p>
          <a:p>
            <a:r>
              <a:rPr lang="en-US"/>
              <a:t>		  [first </a:t>
            </a:r>
            <a:r>
              <a:rPr lang="en-US" err="1"/>
              <a:t>auxiliary_ps_method</a:t>
            </a:r>
            <a:r>
              <a:rPr lang="en-US"/>
              <a:t> (ps2 in this case), then </a:t>
            </a:r>
            <a:r>
              <a:rPr lang="en-US" err="1"/>
              <a:t>ps_method</a:t>
            </a:r>
            <a:r>
              <a:rPr lang="en-US"/>
              <a:t> (</a:t>
            </a:r>
            <a:r>
              <a:rPr lang="en-US" err="1"/>
              <a:t>vmf</a:t>
            </a:r>
            <a:r>
              <a:rPr lang="en-US"/>
              <a:t> or direct in this case)]</a:t>
            </a:r>
          </a:p>
          <a:p>
            <a:r>
              <a:rPr lang="en-US" err="1"/>
              <a:t>frame_method</a:t>
            </a:r>
            <a:r>
              <a:rPr lang="en-US"/>
              <a:t>: ‘tree2’ is a binary tree </a:t>
            </a:r>
          </a:p>
          <a:p>
            <a:endParaRPr lang="en-US"/>
          </a:p>
          <a:p>
            <a:r>
              <a:rPr lang="en-US"/>
              <a:t>Others: threshold tolerance integration, regularization, maximum rank and rank tolerance in PS2</a:t>
            </a:r>
          </a:p>
          <a:p>
            <a:endParaRPr lang="en-US"/>
          </a:p>
          <a:p>
            <a:r>
              <a:rPr lang="en-US"/>
              <a:t>Coefficients of BCF decomposition into features (details in </a:t>
            </a:r>
            <a:r>
              <a:rPr lang="en-US" err="1"/>
              <a:t>src</a:t>
            </a:r>
            <a:r>
              <a:rPr lang="en-US"/>
              <a:t>/tenso/</a:t>
            </a:r>
            <a:r>
              <a:rPr lang="en-US" err="1"/>
              <a:t>heom</a:t>
            </a:r>
            <a:r>
              <a:rPr lang="en-US"/>
              <a:t>/</a:t>
            </a:r>
            <a:r>
              <a:rPr lang="en-US" err="1"/>
              <a:t>eom.py</a:t>
            </a:r>
            <a:r>
              <a:rPr lang="en-US"/>
              <a:t>)</a:t>
            </a:r>
          </a:p>
          <a:p>
            <a:endParaRPr lang="en-US"/>
          </a:p>
          <a:p>
            <a:r>
              <a:rPr lang="en-US"/>
              <a:t>Here k=0 is for DL, k=1,2 is for BO and k=3 is low-temperature correction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E3053-A229-7E4D-C2A7-09EB7CB725C5}"/>
              </a:ext>
            </a:extLst>
          </p:cNvPr>
          <p:cNvSpPr txBox="1"/>
          <p:nvPr/>
        </p:nvSpPr>
        <p:spPr>
          <a:xfrm>
            <a:off x="734920" y="858587"/>
            <a:ext cx="1155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A. Progress bar and details of the computation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42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E8CA0-147E-EF5A-31C1-AAE02D93C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896F-A6C7-AB7B-4236-C327B89B6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58624"/>
            <a:ext cx="10515600" cy="646331"/>
          </a:xfrm>
        </p:spPr>
        <p:txBody>
          <a:bodyPr>
            <a:normAutofit fontScale="90000"/>
          </a:bodyPr>
          <a:lstStyle/>
          <a:p>
            <a:r>
              <a:rPr lang="en-US" dirty="0"/>
              <a:t>8. 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C6308-1A26-F3C6-74C3-6BC886E19E57}"/>
              </a:ext>
            </a:extLst>
          </p:cNvPr>
          <p:cNvSpPr txBox="1"/>
          <p:nvPr/>
        </p:nvSpPr>
        <p:spPr>
          <a:xfrm>
            <a:off x="734920" y="858587"/>
            <a:ext cx="1155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A. Progress bar and details of the computation 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7497D-96E8-6A56-D41C-69094DAC5B71}"/>
              </a:ext>
            </a:extLst>
          </p:cNvPr>
          <p:cNvSpPr txBox="1"/>
          <p:nvPr/>
        </p:nvSpPr>
        <p:spPr>
          <a:xfrm>
            <a:off x="734920" y="1813084"/>
            <a:ext cx="115524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B. Output File: Reduced density matrix every dt</a:t>
            </a:r>
          </a:p>
          <a:p>
            <a:r>
              <a:rPr lang="en-US"/>
              <a:t>time rdo00 rdo01 rdo10 rdo11</a:t>
            </a:r>
          </a:p>
          <a:p>
            <a:endParaRPr lang="en-US" b="1"/>
          </a:p>
          <a:p>
            <a:r>
              <a:rPr lang="en-US" b="1"/>
              <a:t>C. Output Debug File</a:t>
            </a:r>
          </a:p>
          <a:p>
            <a:endParaRPr lang="en-US" b="1"/>
          </a:p>
          <a:p>
            <a:r>
              <a:rPr lang="en-US"/>
              <a:t>time </a:t>
            </a:r>
            <a:r>
              <a:rPr lang="en-US" err="1"/>
              <a:t>ode_steps</a:t>
            </a:r>
            <a:r>
              <a:rPr lang="en-US"/>
              <a:t> </a:t>
            </a:r>
            <a:r>
              <a:rPr lang="en-US" err="1"/>
              <a:t>max_rank</a:t>
            </a:r>
            <a:r>
              <a:rPr lang="en-US"/>
              <a:t> tr norm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9F44C-9A81-FE4D-97B6-FA5DD5CB8210}"/>
              </a:ext>
            </a:extLst>
          </p:cNvPr>
          <p:cNvSpPr txBox="1"/>
          <p:nvPr/>
        </p:nvSpPr>
        <p:spPr>
          <a:xfrm>
            <a:off x="734920" y="4212738"/>
            <a:ext cx="96343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Enjoy running numerically exact dissipative dynamics!</a:t>
            </a:r>
            <a:endParaRPr lang="en-US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316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5C3E7-E09D-DC3A-2901-DF23462F4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E30B-6E76-DC54-91BF-427E19F15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136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Results</a:t>
            </a:r>
          </a:p>
        </p:txBody>
      </p:sp>
      <p:pic>
        <p:nvPicPr>
          <p:cNvPr id="4" name="Picture 3" descr="A graph of different types of energy&#10;&#10;AI-generated content may be incorrect.">
            <a:extLst>
              <a:ext uri="{FF2B5EF4-FFF2-40B4-BE49-F238E27FC236}">
                <a16:creationId xmlns:a16="http://schemas.microsoft.com/office/drawing/2014/main" id="{1540D714-9D56-A01E-99BC-36C31D17A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62" y="783772"/>
            <a:ext cx="7289073" cy="6074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B69A12-2474-72AC-D620-5D5401B3C996}"/>
              </a:ext>
            </a:extLst>
          </p:cNvPr>
          <p:cNvSpPr txBox="1"/>
          <p:nvPr/>
        </p:nvSpPr>
        <p:spPr>
          <a:xfrm>
            <a:off x="8022364" y="120402"/>
            <a:ext cx="6221184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import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numpy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as np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import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matplotlib.pyplot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as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plt</a:t>
            </a:r>
            <a:endParaRPr lang="en-US" sz="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plt.rcParams.update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({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font.family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': 'serif',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font.size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': 12,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axes.linewidth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': 1.5,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axes.labelsize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': 14,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axes.titlesize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': 16,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lines.linewidth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': 2,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xtick.direction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': 'out',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ytick.direction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': 'out',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xtick.major.size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': 5,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ytick.major.size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': 5,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legend.fontsize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': 12,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   '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figure.dpi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': 300,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})</a:t>
            </a:r>
          </a:p>
          <a:p>
            <a:endParaRPr lang="en-US" sz="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filename = '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spin_boson_example.dat.log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'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data =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np.loadtxt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(filename, delimiter=' ',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dtype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=complex)</a:t>
            </a:r>
          </a:p>
          <a:p>
            <a:endParaRPr lang="en-US" sz="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t_fs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= data[:, 0].real</a:t>
            </a:r>
          </a:p>
          <a:p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pop_exc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= data[:, 1].real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coh_01 = data[:, 2]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coh_10 = data[:, 3]</a:t>
            </a:r>
          </a:p>
          <a:p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pop_gnd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= data[:, 4].real</a:t>
            </a:r>
          </a:p>
          <a:p>
            <a:endParaRPr lang="en-US" sz="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# Site basis Hamiltonian 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H =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np.array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([[1500/2, 600/2], [600/2, -1500/2]],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dtype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=np.complex128)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evals, U =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np.linalg.eigh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(H)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print(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U.T.conj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() @ H @ U)  </a:t>
            </a:r>
          </a:p>
          <a:p>
            <a:endParaRPr lang="en-US" sz="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# Energy basis transformation and purity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pop_e0 = []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pop_e1 = []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coh_e01 = []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coh_e10 = []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purity = []</a:t>
            </a:r>
          </a:p>
          <a:p>
            <a:endParaRPr lang="en-US" sz="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for p00, p11, p01, p10 in zip(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pop_gnd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pop_exc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, coh_01, coh_10):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rho_site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=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np.array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([[p11, p10], [p01, p00]],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dtype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=np.complex128)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purity.append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np.real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np.trace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rho_site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@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rho_site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)))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rho_e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=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U.conj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().T @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rho_site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@ U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   pop_e0.append(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rho_e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[0, 0].real)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   pop_e1.append(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rho_e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[1, 1].real)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   coh_e01.append(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rho_e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[0, 1])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   coh_e10.append(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rho_e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[1, 0])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pop_e0 =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np.array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(pop_e0)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pop_e1 =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np.array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(pop_e1)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coh_e01 =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np.array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(coh_e01)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coh_e10 =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np.array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(coh_e10)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purity =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np.array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(purity)</a:t>
            </a:r>
          </a:p>
          <a:p>
            <a:endParaRPr lang="en-US" sz="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fig =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plt.figure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figsize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=(12, 10))</a:t>
            </a:r>
          </a:p>
          <a:p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gs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 =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fig.add_gridspec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(3, 2,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height_ratios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=[1, 1, 0.7])</a:t>
            </a:r>
          </a:p>
          <a:p>
            <a:endParaRPr lang="en-US" sz="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# Panel 1: Populations in site basis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ax1 =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fig.add_subplot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gs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[0, 0])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ax1.plot(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t_fs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pop_exc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, '-', color='C0', label=r'$\rho_{11}$ (site)')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ax1.plot(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t_fs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pop_gnd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, '-', color='C1', label=r'$\rho_{00}$ (site)')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ax1.set_ylabel('Population')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ax1.set_title('Site basis populations')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ax1.legend(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frameon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=False)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ax1.grid(False)</a:t>
            </a:r>
          </a:p>
          <a:p>
            <a:endParaRPr lang="en-US" sz="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# Panel 2: Coherences in site basis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ax2 =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fig.add_subplot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gs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[1, 0])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ax2.plot(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t_fs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np.abs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(coh_01), '-', color='C2', label=r'$|\rho_{01}|$ (site)')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ax2.plot(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t_fs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np.abs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(coh_10), '--', color='C3', label=r'$|\rho_{10}|$ (site)')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ax2.set_xlabel('Time (fs)')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ax2.set_ylabel('Coherence')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ax2.set_title('Site basis coherence')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ax2.legend(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frameon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=False)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ax2.grid(False)</a:t>
            </a:r>
          </a:p>
          <a:p>
            <a:endParaRPr lang="en-US" sz="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# Panel 3: Populations in energy basis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ax3 =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fig.add_subplot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gs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[0, 1])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ax3.plot(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t_fs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, pop_e0, '-', color='C0', label=r'$\rho_{00}$ (energy)')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ax3.plot(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t_fs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, pop_e1, '-', color='C1', label=r'$\rho_{11}$ (energy)')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ax3.set_title('Energy basis populations')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ax3.legend(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frameon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=False)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ax3.grid(False)</a:t>
            </a:r>
          </a:p>
          <a:p>
            <a:endParaRPr lang="en-US" sz="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# Panel 4: Coherences in energy basis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ax4 =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fig.add_subplot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gs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[1, 1])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ax4.plot(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t_fs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np.abs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(coh_e01), '-', color='C2', label=r'$|\rho_{01}|$ (energy)')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ax4.plot(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t_fs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np.abs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(coh_e10), '--', color='C3', label=r'$|\rho_{10}|$ (energy)')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ax4.set_xlabel('Time (fs)')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ax4.set_ylabel('Coherence')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ax4.set_title('Energy basis coherence')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ax4.legend(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frameon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=False)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ax4.grid(False)</a:t>
            </a:r>
          </a:p>
          <a:p>
            <a:endParaRPr lang="en-US" sz="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# Panel 5: Purity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ax5 = 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fig.add_subplot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gs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[2, :])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ax5.plot(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t_fs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, purity, '-', color='k', label='Purity')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ax5.set_xlabel('Time (fs)')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ax5.set_ylabel(r'$\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mathrm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{Tr}[\rho^2]$')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ax5.set_title('Purity')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ax5.set_ylim(0, 1.05)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ax5.legend(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frameon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=False)</a:t>
            </a:r>
          </a:p>
          <a:p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ax5.grid(True)</a:t>
            </a:r>
          </a:p>
          <a:p>
            <a:endParaRPr lang="en-US" sz="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plt.tight_layout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()</a:t>
            </a:r>
          </a:p>
          <a:p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plt.savefig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('</a:t>
            </a:r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combined_plot_site_energy_purity_structured.png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', dpi=300, transparent=True)</a:t>
            </a:r>
          </a:p>
          <a:p>
            <a:r>
              <a:rPr lang="en-US" sz="400" dirty="0" err="1">
                <a:solidFill>
                  <a:schemeClr val="bg2">
                    <a:lumMod val="50000"/>
                  </a:schemeClr>
                </a:solidFill>
              </a:rPr>
              <a:t>plt.show</a:t>
            </a:r>
            <a:r>
              <a:rPr lang="en-US" sz="400" dirty="0">
                <a:solidFill>
                  <a:schemeClr val="bg2">
                    <a:lumMod val="50000"/>
                  </a:schemeClr>
                </a:solidFill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B90B5-1572-1020-D156-663FF7096DF5}"/>
              </a:ext>
            </a:extLst>
          </p:cNvPr>
          <p:cNvSpPr txBox="1"/>
          <p:nvPr/>
        </p:nvSpPr>
        <p:spPr>
          <a:xfrm>
            <a:off x="6244526" y="86538"/>
            <a:ext cx="1651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Use this to graph: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32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ED0DD-3B02-1F13-8FAB-3ED5984C0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2751-824B-E77D-6870-E037CFA53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18" y="207759"/>
            <a:ext cx="10894018" cy="6463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 2: </a:t>
            </a:r>
            <a:r>
              <a:rPr lang="en-US" dirty="0">
                <a:solidFill>
                  <a:srgbClr val="00B0F0"/>
                </a:solidFill>
              </a:rPr>
              <a:t>Driven</a:t>
            </a:r>
            <a:r>
              <a:rPr lang="en-US" dirty="0">
                <a:solidFill>
                  <a:srgbClr val="FF0000"/>
                </a:solidFill>
              </a:rPr>
              <a:t> Spin Boson model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8743E2-AC9A-EDA3-6A75-08F939B4A7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403" t="1077" r="54283" b="-1077"/>
          <a:stretch>
            <a:fillRect/>
          </a:stretch>
        </p:blipFill>
        <p:spPr>
          <a:xfrm>
            <a:off x="9321656" y="42483"/>
            <a:ext cx="2659826" cy="27095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D6A91B-F4CB-91F5-63C5-E9FE37C61C28}"/>
              </a:ext>
            </a:extLst>
          </p:cNvPr>
          <p:cNvSpPr txBox="1"/>
          <p:nvPr/>
        </p:nvSpPr>
        <p:spPr>
          <a:xfrm flipH="1">
            <a:off x="712146" y="1417855"/>
            <a:ext cx="248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Two-level molecule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3629592-36AE-7C18-DD6B-7DE02CAD9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671" y="3159109"/>
            <a:ext cx="1760220" cy="2305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7BE0949-5BA8-C5C9-CAED-6466E32C31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3844" y="2167949"/>
            <a:ext cx="1809115" cy="7264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08AD4B3-EADF-3D2A-715E-23BF4D8747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7344" y="2911141"/>
            <a:ext cx="2479675" cy="7264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9157E00-36BC-98D1-81B8-39143020AE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443784" y="1709083"/>
            <a:ext cx="1426464" cy="5378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ED913E0-65C3-4CB9-F2C1-B2F8C3D321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443784" y="899104"/>
            <a:ext cx="1426464" cy="6075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66445ED-A3DE-EF8B-5723-C2A2AC84C569}"/>
              </a:ext>
            </a:extLst>
          </p:cNvPr>
          <p:cNvSpPr txBox="1"/>
          <p:nvPr/>
        </p:nvSpPr>
        <p:spPr>
          <a:xfrm>
            <a:off x="9830516" y="3740361"/>
            <a:ext cx="253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System operator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CFD078-E359-C651-7D3D-7E783501673D}"/>
              </a:ext>
            </a:extLst>
          </p:cNvPr>
          <p:cNvSpPr txBox="1"/>
          <p:nvPr/>
        </p:nvSpPr>
        <p:spPr>
          <a:xfrm flipH="1">
            <a:off x="650152" y="2353469"/>
            <a:ext cx="248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Harmonic environment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40B3B2-5D04-F1F1-416F-4EC413C8F4C9}"/>
              </a:ext>
            </a:extLst>
          </p:cNvPr>
          <p:cNvSpPr txBox="1"/>
          <p:nvPr/>
        </p:nvSpPr>
        <p:spPr>
          <a:xfrm flipH="1">
            <a:off x="650152" y="3079909"/>
            <a:ext cx="248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System-Bath coupling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EF5910-CC76-E531-38F7-23608D8E1C98}"/>
              </a:ext>
            </a:extLst>
          </p:cNvPr>
          <p:cNvSpPr txBox="1"/>
          <p:nvPr/>
        </p:nvSpPr>
        <p:spPr>
          <a:xfrm>
            <a:off x="9830517" y="3089695"/>
            <a:ext cx="253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Collective bath coordinate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6A0DEB-EAFB-880A-5240-B57A9DB16DBF}"/>
              </a:ext>
            </a:extLst>
          </p:cNvPr>
          <p:cNvSpPr txBox="1"/>
          <p:nvPr/>
        </p:nvSpPr>
        <p:spPr>
          <a:xfrm flipH="1">
            <a:off x="610756" y="4212473"/>
            <a:ext cx="779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Semi-structured environment:     1Drude-Lorentz  + 1 Brownian Oscillator </a:t>
            </a:r>
          </a:p>
        </p:txBody>
      </p:sp>
      <p:pic>
        <p:nvPicPr>
          <p:cNvPr id="35" name="Picture 34" descr="A screenshot of a graph&#10;&#10;AI-generated content may be incorrect.">
            <a:extLst>
              <a:ext uri="{FF2B5EF4-FFF2-40B4-BE49-F238E27FC236}">
                <a16:creationId xmlns:a16="http://schemas.microsoft.com/office/drawing/2014/main" id="{61253B8A-ED2F-35D5-538A-52C676228B4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56834"/>
          <a:stretch>
            <a:fillRect/>
          </a:stretch>
        </p:blipFill>
        <p:spPr>
          <a:xfrm>
            <a:off x="4002555" y="4763031"/>
            <a:ext cx="4662346" cy="2062633"/>
          </a:xfrm>
          <a:prstGeom prst="rect">
            <a:avLst/>
          </a:prstGeom>
        </p:spPr>
      </p:pic>
      <p:pic>
        <p:nvPicPr>
          <p:cNvPr id="40" name="Picture 39" descr="A red line on a black background&#10;&#10;Description automatically generated">
            <a:extLst>
              <a:ext uri="{FF2B5EF4-FFF2-40B4-BE49-F238E27FC236}">
                <a16:creationId xmlns:a16="http://schemas.microsoft.com/office/drawing/2014/main" id="{C762F687-25A1-BEFE-95A9-97667D17DF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71115">
            <a:off x="8917733" y="1352483"/>
            <a:ext cx="1926406" cy="88193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80CEB88-1204-D84A-1AF7-D267D188B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63105">
            <a:off x="10678274" y="313869"/>
            <a:ext cx="1469456" cy="61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72FDD8-FD8D-B769-6708-D22296CF12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7344" y="3732314"/>
            <a:ext cx="1276350" cy="374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C0CA32-0E12-CD56-9401-DE5C4DFF0E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14700" y="1284656"/>
            <a:ext cx="3886200" cy="57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3F7354-4390-3175-63C8-F8142552F7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02224" y="3709327"/>
            <a:ext cx="197358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58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E261F-7D33-E9F0-C559-3A01F2015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B3AAA5-91E1-1AE3-03D3-5F196DD06E64}"/>
              </a:ext>
            </a:extLst>
          </p:cNvPr>
          <p:cNvSpPr txBox="1"/>
          <p:nvPr/>
        </p:nvSpPr>
        <p:spPr>
          <a:xfrm>
            <a:off x="432016" y="1558893"/>
            <a:ext cx="6117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1. Import relevant libraries as before. In addition, use: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7FEA0-9CD8-9DED-9753-7892F206AB05}"/>
              </a:ext>
            </a:extLst>
          </p:cNvPr>
          <p:cNvSpPr txBox="1"/>
          <p:nvPr/>
        </p:nvSpPr>
        <p:spPr>
          <a:xfrm>
            <a:off x="449662" y="2388436"/>
            <a:ext cx="11591542" cy="283091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6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tenso.prototypes.default_parameters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quantity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F670F-0D8A-E5BD-57B6-2269DDB29CDB}"/>
              </a:ext>
            </a:extLst>
          </p:cNvPr>
          <p:cNvSpPr txBox="1"/>
          <p:nvPr/>
        </p:nvSpPr>
        <p:spPr>
          <a:xfrm>
            <a:off x="432015" y="2822566"/>
            <a:ext cx="1104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(“quantity” transforms typical physical units eV, J, </a:t>
            </a:r>
            <a:r>
              <a:rPr lang="en-US" err="1"/>
              <a:t>meV</a:t>
            </a:r>
            <a:r>
              <a:rPr lang="en-US"/>
              <a:t>, fs, </a:t>
            </a:r>
            <a:r>
              <a:rPr lang="en-US" err="1"/>
              <a:t>ps</a:t>
            </a:r>
            <a:r>
              <a:rPr lang="en-US"/>
              <a:t>, s, K, A, m, pm, kg, cm</a:t>
            </a:r>
            <a:r>
              <a:rPr lang="en-US" baseline="30000"/>
              <a:t>-1</a:t>
            </a:r>
            <a:r>
              <a:rPr lang="en-US"/>
              <a:t> to TENSO internal units)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F56A0-D0CE-8B31-669F-565885345359}"/>
              </a:ext>
            </a:extLst>
          </p:cNvPr>
          <p:cNvSpPr txBox="1"/>
          <p:nvPr/>
        </p:nvSpPr>
        <p:spPr>
          <a:xfrm>
            <a:off x="432016" y="3342937"/>
            <a:ext cx="6117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2. Define BCF (use the same)</a:t>
            </a:r>
          </a:p>
          <a:p>
            <a:r>
              <a:rPr lang="en-US"/>
              <a:t>3. Define the dynamics parameters and initial state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F1DC47-1900-8C7E-1340-A5DC9BA2861D}"/>
              </a:ext>
            </a:extLst>
          </p:cNvPr>
          <p:cNvSpPr txBox="1"/>
          <p:nvPr/>
        </p:nvSpPr>
        <p:spPr>
          <a:xfrm>
            <a:off x="449662" y="4062571"/>
            <a:ext cx="11591542" cy="630942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end_time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40.0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fs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dt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0.05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fs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wfn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np.complex128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Start in Ground State |0&gt; (convention [</a:t>
            </a:r>
            <a:r>
              <a:rPr lang="en-US" sz="1400" b="0" i="1" dirty="0" err="1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exc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i="1" dirty="0" err="1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gnd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])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794052-F191-E93C-566B-F36ECFD2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18" y="207759"/>
            <a:ext cx="10894018" cy="6463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 2: </a:t>
            </a:r>
            <a:r>
              <a:rPr lang="en-US" dirty="0">
                <a:solidFill>
                  <a:srgbClr val="00B0F0"/>
                </a:solidFill>
              </a:rPr>
              <a:t>Driven</a:t>
            </a:r>
            <a:r>
              <a:rPr lang="en-US" dirty="0">
                <a:solidFill>
                  <a:srgbClr val="FF0000"/>
                </a:solidFill>
              </a:rPr>
              <a:t> Spin Boson model</a:t>
            </a:r>
          </a:p>
        </p:txBody>
      </p:sp>
    </p:spTree>
    <p:extLst>
      <p:ext uri="{BB962C8B-B14F-4D97-AF65-F5344CB8AC3E}">
        <p14:creationId xmlns:p14="http://schemas.microsoft.com/office/powerpoint/2010/main" val="3520062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CA6F2-924A-EA73-913F-3BA50F368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E66E7E7-CBAC-6327-E703-913E975F1368}"/>
              </a:ext>
            </a:extLst>
          </p:cNvPr>
          <p:cNvSpPr txBox="1"/>
          <p:nvPr/>
        </p:nvSpPr>
        <p:spPr>
          <a:xfrm>
            <a:off x="314105" y="1169925"/>
            <a:ext cx="11635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Define the drive parameters and drive function. Note the time-dependent part must be converted to  TENSO units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F43D9-56F6-38C2-EEAB-F498D72F646E}"/>
              </a:ext>
            </a:extLst>
          </p:cNvPr>
          <p:cNvSpPr txBox="1"/>
          <p:nvPr/>
        </p:nvSpPr>
        <p:spPr>
          <a:xfrm>
            <a:off x="337931" y="1539257"/>
            <a:ext cx="11539964" cy="5119350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Conversions and Constants. cm is wavenumbers (cm-1) 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Hartree_to_cm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219474.6313705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cm_to_Ha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Hartree_to_cm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fs_to_au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41.341374576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System Parameters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delta_Eps_cm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1500.0 </a:t>
            </a:r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enlo" panose="020B0609030804020204" pitchFamily="49" charset="0"/>
              </a:rPr>
              <a:t>Energy gap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mu_au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3.31356454592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Your dipole moment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delta_Eps_qt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quantity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delta_Eps_cm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energy</a:t>
            </a:r>
            <a:r>
              <a:rPr lang="en-US" sz="1400" dirty="0">
                <a:solidFill>
                  <a:schemeClr val="bg1"/>
                </a:solidFill>
              </a:rPr>
              <a:t>'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enlo" panose="020B0609030804020204" pitchFamily="49" charset="0"/>
              </a:rPr>
              <a:t>Convert gap from cm-1 to </a:t>
            </a:r>
            <a:r>
              <a:rPr lang="en-US" sz="14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enlo" panose="020B0609030804020204" pitchFamily="49" charset="0"/>
              </a:rPr>
              <a:t>a.u</a:t>
            </a:r>
            <a:r>
              <a:rPr lang="en-US" sz="1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>
              <a:lnSpc>
                <a:spcPts val="1350"/>
              </a:lnSpc>
            </a:pPr>
            <a:r>
              <a:rPr lang="en-US" sz="1400" i="1" dirty="0">
                <a:solidFill>
                  <a:srgbClr val="637777"/>
                </a:solidFill>
                <a:latin typeface="Menlo" panose="020B0609030804020204" pitchFamily="49" charset="0"/>
              </a:rPr>
              <a:t># Drive parameters</a:t>
            </a:r>
            <a:endParaRPr lang="en-US" sz="1400" b="0" dirty="0">
              <a:solidFill>
                <a:srgbClr val="82AAF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FWHM_fs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5.0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sigma_fs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FWHM_fs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 * </a:t>
            </a:r>
            <a:r>
              <a:rPr lang="en-US" sz="1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np.sqrt</a:t>
            </a:r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 * </a:t>
            </a:r>
            <a:r>
              <a:rPr lang="en-US" sz="1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np.log</a:t>
            </a:r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(2)))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Pulse width</a:t>
            </a:r>
            <a:endParaRPr lang="en-US" sz="1400" b="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t0_fs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6.0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</a:rPr>
              <a:t>Pulse center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sigma_au_val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sigma_fs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fs_to_au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target_envelope_area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np.pi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#two times the target pulse area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E0_au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target_envelope_area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mu_au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sigma_au_val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sqrt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np.pi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interaction_max_cm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mu_au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E0_au)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Hartree_to_cm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V0_qt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quantity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interaction_max_cm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energy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sigma_qt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quantity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sigma_fs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time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t0_qt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quantity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t0_fs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time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laser_field_hadamard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7FDBCA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envelope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exp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((t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t0_qt)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sigma_qt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</a:rPr>
              <a:t> # Gaussian Envelope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carrier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cos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delta_Eps_qt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t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</a:rPr>
              <a:t># Carrier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V0_qt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envelope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carrier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C5E478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"--- Laser Parameters (Based on mu = 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mu_au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a.u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.) ---"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C5E478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4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"Required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envelope area: 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{target_envelope_area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:.4f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(Pi)"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C5E478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4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"Electric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Field Amplitude E0: 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{E0_au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:.6f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a.u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."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C5E478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4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"Max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Interaction Energy (mu*E0): 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{interaction_max_cm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:.2f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cm^-1"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4D6887-918C-53BA-E9F6-765A9606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18" y="207759"/>
            <a:ext cx="10894018" cy="6463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 2: </a:t>
            </a:r>
            <a:r>
              <a:rPr lang="en-US" dirty="0">
                <a:solidFill>
                  <a:srgbClr val="00B0F0"/>
                </a:solidFill>
              </a:rPr>
              <a:t>Driven</a:t>
            </a:r>
            <a:r>
              <a:rPr lang="en-US" dirty="0">
                <a:solidFill>
                  <a:srgbClr val="FF0000"/>
                </a:solidFill>
              </a:rPr>
              <a:t> Spin Boson model</a:t>
            </a:r>
          </a:p>
        </p:txBody>
      </p:sp>
    </p:spTree>
    <p:extLst>
      <p:ext uri="{BB962C8B-B14F-4D97-AF65-F5344CB8AC3E}">
        <p14:creationId xmlns:p14="http://schemas.microsoft.com/office/powerpoint/2010/main" val="4020256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EDCE8-58B9-32CD-412A-7AAB468B0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A69E78-8CE1-A9FD-7DA0-32F87577A76E}"/>
              </a:ext>
            </a:extLst>
          </p:cNvPr>
          <p:cNvSpPr txBox="1"/>
          <p:nvPr/>
        </p:nvSpPr>
        <p:spPr>
          <a:xfrm>
            <a:off x="174171" y="1696894"/>
            <a:ext cx="10165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5. Same as in the undriven </a:t>
            </a:r>
            <a:r>
              <a:rPr lang="en-US" err="1"/>
              <a:t>spin_boson</a:t>
            </a:r>
            <a:r>
              <a:rPr lang="en-US"/>
              <a:t>. But now ‘</a:t>
            </a:r>
            <a:r>
              <a:rPr lang="en-US" err="1"/>
              <a:t>td_f</a:t>
            </a:r>
            <a:r>
              <a:rPr lang="en-US"/>
              <a:t>’ and ‘</a:t>
            </a:r>
            <a:r>
              <a:rPr lang="en-US" err="1"/>
              <a:t>td_op</a:t>
            </a:r>
            <a:r>
              <a:rPr lang="en-US"/>
              <a:t>’ are added. ‘</a:t>
            </a:r>
            <a:r>
              <a:rPr lang="en-US" err="1"/>
              <a:t>td_f</a:t>
            </a:r>
            <a:r>
              <a:rPr lang="en-US"/>
              <a:t>’ is the time dependent field and ‘</a:t>
            </a:r>
            <a:r>
              <a:rPr lang="en-US" err="1"/>
              <a:t>td_op</a:t>
            </a:r>
            <a:r>
              <a:rPr lang="en-US"/>
              <a:t>’ is the coupling operator with the field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E6017-6F01-6102-BA6B-CC79AB0203F4}"/>
              </a:ext>
            </a:extLst>
          </p:cNvPr>
          <p:cNvSpPr txBox="1"/>
          <p:nvPr/>
        </p:nvSpPr>
        <p:spPr>
          <a:xfrm>
            <a:off x="371061" y="2477844"/>
            <a:ext cx="11330608" cy="2964914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propagator 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spin_boson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fname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2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laser_example</a:t>
            </a:r>
            <a:r>
              <a:rPr lang="en-US" sz="1200" dirty="0">
                <a:solidFill>
                  <a:srgbClr val="D9F5DD"/>
                </a:solidFill>
                <a:latin typeface="Menlo" panose="020B0609030804020204" pitchFamily="49" charset="0"/>
              </a:rPr>
              <a:t>',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init_rdo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outer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wfn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wfn.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conj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())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sys_ham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[[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delta_Eps_cm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delta_Eps_cm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]],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np.complex128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#System Hamiltonian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sys_op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]],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np.complex128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#System operator (</a:t>
            </a:r>
            <a:r>
              <a:rPr lang="en-US" sz="1200" b="0" i="1" dirty="0" err="1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sigma_z</a:t>
            </a:r>
            <a:r>
              <a:rPr lang="en-US" sz="12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/2)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bath_correlation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bath_simulation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td_f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laser_field_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hadamard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#Laser field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td_op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]],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np.complex128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light-matter coupling (</a:t>
            </a:r>
            <a:r>
              <a:rPr lang="en-US" sz="1200" b="0" i="1" dirty="0" err="1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sigma_x</a:t>
            </a:r>
            <a:r>
              <a:rPr lang="en-US" sz="12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)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dirty="0">
                <a:solidFill>
                  <a:srgbClr val="D7DBE0"/>
                </a:solidFill>
                <a:latin typeface="Menlo" panose="020B0609030804020204" pitchFamily="49" charset="0"/>
              </a:rPr>
              <a:t>  d</a:t>
            </a:r>
            <a:r>
              <a:rPr lang="en-US" sz="12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im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end_time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end_time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step_time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dt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save_checkpoint_to_file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FF5874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progress_bar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tqdm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propagator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ceil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end_time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dt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_t </a:t>
            </a:r>
            <a:r>
              <a:rPr lang="en-US" sz="12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progress_bar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progress_bar.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set_description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2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'@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{_t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:.2f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2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fs'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D7BE5B-1180-C7B2-3068-D74878419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18" y="207759"/>
            <a:ext cx="10894018" cy="6463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 2: </a:t>
            </a:r>
            <a:r>
              <a:rPr lang="en-US" dirty="0">
                <a:solidFill>
                  <a:srgbClr val="00B0F0"/>
                </a:solidFill>
              </a:rPr>
              <a:t>Driven</a:t>
            </a:r>
            <a:r>
              <a:rPr lang="en-US" dirty="0">
                <a:solidFill>
                  <a:srgbClr val="FF0000"/>
                </a:solidFill>
              </a:rPr>
              <a:t> Spin Boson model</a:t>
            </a:r>
          </a:p>
        </p:txBody>
      </p:sp>
    </p:spTree>
    <p:extLst>
      <p:ext uri="{BB962C8B-B14F-4D97-AF65-F5344CB8AC3E}">
        <p14:creationId xmlns:p14="http://schemas.microsoft.com/office/powerpoint/2010/main" val="3318297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3C2FA-FE3A-5BBC-FD85-9D09931AB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9386D5-689E-0E1B-1332-3EF8C2713F7D}"/>
              </a:ext>
            </a:extLst>
          </p:cNvPr>
          <p:cNvSpPr txBox="1"/>
          <p:nvPr/>
        </p:nvSpPr>
        <p:spPr>
          <a:xfrm>
            <a:off x="174171" y="1275976"/>
            <a:ext cx="55817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6. Plot (use code in the right)</a:t>
            </a:r>
          </a:p>
          <a:p>
            <a:r>
              <a:rPr lang="en-US"/>
              <a:t>Population works, but decoherence destroyed phase fidelity!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A4B688-AEA1-E0E1-E042-9FEED5C57632}"/>
              </a:ext>
            </a:extLst>
          </p:cNvPr>
          <p:cNvSpPr txBox="1"/>
          <p:nvPr/>
        </p:nvSpPr>
        <p:spPr>
          <a:xfrm>
            <a:off x="5895811" y="795089"/>
            <a:ext cx="612201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import </a:t>
            </a:r>
            <a:r>
              <a:rPr lang="en-US" sz="700" dirty="0" err="1"/>
              <a:t>matplotlib.pyplot</a:t>
            </a:r>
            <a:r>
              <a:rPr lang="en-US" sz="700" dirty="0"/>
              <a:t> as </a:t>
            </a:r>
            <a:r>
              <a:rPr lang="en-US" sz="700" dirty="0" err="1"/>
              <a:t>plt</a:t>
            </a:r>
            <a:endParaRPr lang="en-US" sz="700" dirty="0"/>
          </a:p>
          <a:p>
            <a:r>
              <a:rPr lang="en-US" sz="700" dirty="0"/>
              <a:t>import </a:t>
            </a:r>
            <a:r>
              <a:rPr lang="en-US" sz="700" dirty="0" err="1"/>
              <a:t>numpy</a:t>
            </a:r>
            <a:r>
              <a:rPr lang="en-US" sz="700" dirty="0"/>
              <a:t> as np</a:t>
            </a:r>
          </a:p>
          <a:p>
            <a:endParaRPr lang="en-US" sz="700" dirty="0"/>
          </a:p>
          <a:p>
            <a:r>
              <a:rPr lang="en-US" sz="700" dirty="0"/>
              <a:t># Load data</a:t>
            </a:r>
          </a:p>
          <a:p>
            <a:r>
              <a:rPr lang="en-US" sz="700" dirty="0"/>
              <a:t># Ensure the file exists, or this line will raise an error</a:t>
            </a:r>
          </a:p>
          <a:p>
            <a:r>
              <a:rPr lang="en-US" sz="700" dirty="0"/>
              <a:t>data = </a:t>
            </a:r>
            <a:r>
              <a:rPr lang="en-US" sz="700" dirty="0" err="1"/>
              <a:t>np.loadtxt</a:t>
            </a:r>
            <a:r>
              <a:rPr lang="en-US" sz="700" dirty="0"/>
              <a:t>(</a:t>
            </a:r>
            <a:r>
              <a:rPr lang="en-US" sz="700" dirty="0" err="1"/>
              <a:t>f"laser_example.dat.log</a:t>
            </a:r>
            <a:r>
              <a:rPr lang="en-US" sz="700" dirty="0"/>
              <a:t>", </a:t>
            </a:r>
            <a:r>
              <a:rPr lang="en-US" sz="700" dirty="0" err="1"/>
              <a:t>dtype</a:t>
            </a:r>
            <a:r>
              <a:rPr lang="en-US" sz="700" dirty="0"/>
              <a:t>=np.complex128)</a:t>
            </a:r>
          </a:p>
          <a:p>
            <a:endParaRPr lang="en-US" sz="700" dirty="0"/>
          </a:p>
          <a:p>
            <a:r>
              <a:rPr lang="en-US" sz="700" dirty="0"/>
              <a:t># Extract real parts for Time and Populations</a:t>
            </a:r>
          </a:p>
          <a:p>
            <a:r>
              <a:rPr lang="en-US" sz="700" dirty="0" err="1"/>
              <a:t>t_plot</a:t>
            </a:r>
            <a:r>
              <a:rPr lang="en-US" sz="700" dirty="0"/>
              <a:t> = data[:, 0].real</a:t>
            </a:r>
          </a:p>
          <a:p>
            <a:r>
              <a:rPr lang="en-US" sz="700" dirty="0" err="1"/>
              <a:t>pop_exc</a:t>
            </a:r>
            <a:r>
              <a:rPr lang="en-US" sz="700" dirty="0"/>
              <a:t> = data[:, 1].real</a:t>
            </a:r>
          </a:p>
          <a:p>
            <a:r>
              <a:rPr lang="en-US" sz="700" dirty="0" err="1"/>
              <a:t>coh_eg</a:t>
            </a:r>
            <a:r>
              <a:rPr lang="en-US" sz="700" dirty="0"/>
              <a:t> = data[:, 2]        # Complex number</a:t>
            </a:r>
          </a:p>
          <a:p>
            <a:r>
              <a:rPr lang="en-US" sz="700" dirty="0" err="1"/>
              <a:t>coh_ge</a:t>
            </a:r>
            <a:r>
              <a:rPr lang="en-US" sz="700" dirty="0"/>
              <a:t> = data[:, 3]        # Complex number</a:t>
            </a:r>
          </a:p>
          <a:p>
            <a:r>
              <a:rPr lang="en-US" sz="700" dirty="0" err="1"/>
              <a:t>pop_gnd</a:t>
            </a:r>
            <a:r>
              <a:rPr lang="en-US" sz="700" dirty="0"/>
              <a:t> = data[:, 4].real</a:t>
            </a:r>
          </a:p>
          <a:p>
            <a:endParaRPr lang="en-US" sz="700" dirty="0"/>
          </a:p>
          <a:p>
            <a:r>
              <a:rPr lang="en-US" sz="700" dirty="0"/>
              <a:t># Check if t0_fs is defined (for the title), otherwise set a default</a:t>
            </a:r>
          </a:p>
          <a:p>
            <a:r>
              <a:rPr lang="en-US" sz="700" dirty="0"/>
              <a:t>if 't0_fs' not in locals():</a:t>
            </a:r>
          </a:p>
          <a:p>
            <a:r>
              <a:rPr lang="en-US" sz="700" dirty="0"/>
              <a:t>    t0_fs = "Unknown"</a:t>
            </a:r>
          </a:p>
          <a:p>
            <a:endParaRPr lang="en-US" sz="700" dirty="0"/>
          </a:p>
          <a:p>
            <a:r>
              <a:rPr lang="en-US" sz="700" dirty="0"/>
              <a:t>print(f"\</a:t>
            </a:r>
            <a:r>
              <a:rPr lang="en-US" sz="700" dirty="0" err="1"/>
              <a:t>nFinal</a:t>
            </a:r>
            <a:r>
              <a:rPr lang="en-US" sz="700" dirty="0"/>
              <a:t> Population Excited: {</a:t>
            </a:r>
            <a:r>
              <a:rPr lang="en-US" sz="700" dirty="0" err="1"/>
              <a:t>pop_exc</a:t>
            </a:r>
            <a:r>
              <a:rPr lang="en-US" sz="700" dirty="0"/>
              <a:t>[-1]:.4f}")</a:t>
            </a:r>
          </a:p>
          <a:p>
            <a:r>
              <a:rPr lang="en-US" sz="700" dirty="0"/>
              <a:t>print(</a:t>
            </a:r>
            <a:r>
              <a:rPr lang="en-US" sz="700" dirty="0" err="1"/>
              <a:t>f"Final</a:t>
            </a:r>
            <a:r>
              <a:rPr lang="en-US" sz="700" dirty="0"/>
              <a:t> Population Ground: {</a:t>
            </a:r>
            <a:r>
              <a:rPr lang="en-US" sz="700" dirty="0" err="1"/>
              <a:t>pop_gnd</a:t>
            </a:r>
            <a:r>
              <a:rPr lang="en-US" sz="700" dirty="0"/>
              <a:t>[-1]:.4f}")</a:t>
            </a:r>
          </a:p>
          <a:p>
            <a:endParaRPr lang="en-US" sz="700" dirty="0"/>
          </a:p>
          <a:p>
            <a:r>
              <a:rPr lang="en-US" sz="700" dirty="0"/>
              <a:t># --- Plotting ---</a:t>
            </a:r>
          </a:p>
          <a:p>
            <a:r>
              <a:rPr lang="en-US" sz="700" dirty="0"/>
              <a:t># Create 2 vertical subplots, sharing the X axis</a:t>
            </a:r>
          </a:p>
          <a:p>
            <a:r>
              <a:rPr lang="en-US" sz="700" dirty="0"/>
              <a:t>fig, (ax1, ax2) = </a:t>
            </a:r>
            <a:r>
              <a:rPr lang="en-US" sz="700" dirty="0" err="1"/>
              <a:t>plt.subplots</a:t>
            </a:r>
            <a:r>
              <a:rPr lang="en-US" sz="700" dirty="0"/>
              <a:t>(2, 1, </a:t>
            </a:r>
            <a:r>
              <a:rPr lang="en-US" sz="700" dirty="0" err="1"/>
              <a:t>figsize</a:t>
            </a:r>
            <a:r>
              <a:rPr lang="en-US" sz="700" dirty="0"/>
              <a:t>=(8, 8), </a:t>
            </a:r>
            <a:r>
              <a:rPr lang="en-US" sz="700" dirty="0" err="1"/>
              <a:t>sharex</a:t>
            </a:r>
            <a:r>
              <a:rPr lang="en-US" sz="700" dirty="0"/>
              <a:t>=True)</a:t>
            </a:r>
          </a:p>
          <a:p>
            <a:endParaRPr lang="en-US" sz="700" dirty="0"/>
          </a:p>
          <a:p>
            <a:r>
              <a:rPr lang="en-US" sz="700" dirty="0"/>
              <a:t># === Upper Panel: Populations ===</a:t>
            </a:r>
          </a:p>
          <a:p>
            <a:r>
              <a:rPr lang="en-US" sz="700" dirty="0"/>
              <a:t>ax1.plot(</a:t>
            </a:r>
            <a:r>
              <a:rPr lang="en-US" sz="700" dirty="0" err="1"/>
              <a:t>t_plot</a:t>
            </a:r>
            <a:r>
              <a:rPr lang="en-US" sz="700" dirty="0"/>
              <a:t>, </a:t>
            </a:r>
            <a:r>
              <a:rPr lang="en-US" sz="700" dirty="0" err="1"/>
              <a:t>pop_exc</a:t>
            </a:r>
            <a:r>
              <a:rPr lang="en-US" sz="700" dirty="0"/>
              <a:t>, label='Excited State |1&gt;', linewidth=2, color='</a:t>
            </a:r>
            <a:r>
              <a:rPr lang="en-US" sz="700" dirty="0" err="1"/>
              <a:t>tab:blue</a:t>
            </a:r>
            <a:r>
              <a:rPr lang="en-US" sz="700" dirty="0"/>
              <a:t>')</a:t>
            </a:r>
          </a:p>
          <a:p>
            <a:r>
              <a:rPr lang="en-US" sz="700" dirty="0"/>
              <a:t>ax1.plot(</a:t>
            </a:r>
            <a:r>
              <a:rPr lang="en-US" sz="700" dirty="0" err="1"/>
              <a:t>t_plot</a:t>
            </a:r>
            <a:r>
              <a:rPr lang="en-US" sz="700" dirty="0"/>
              <a:t>, </a:t>
            </a:r>
            <a:r>
              <a:rPr lang="en-US" sz="700" dirty="0" err="1"/>
              <a:t>pop_gnd</a:t>
            </a:r>
            <a:r>
              <a:rPr lang="en-US" sz="700" dirty="0"/>
              <a:t>, '--', label='Ground State |0&gt;', linewidth=2, color='</a:t>
            </a:r>
            <a:r>
              <a:rPr lang="en-US" sz="700" dirty="0" err="1"/>
              <a:t>tab:orange</a:t>
            </a:r>
            <a:r>
              <a:rPr lang="en-US" sz="700" dirty="0"/>
              <a:t>')</a:t>
            </a:r>
          </a:p>
          <a:p>
            <a:endParaRPr lang="en-US" sz="700" dirty="0"/>
          </a:p>
          <a:p>
            <a:r>
              <a:rPr lang="en-US" sz="700" dirty="0"/>
              <a:t># Mark the 0.5 target</a:t>
            </a:r>
          </a:p>
          <a:p>
            <a:r>
              <a:rPr lang="en-US" sz="700" dirty="0"/>
              <a:t>ax1.axhline(0.5, color='gray', </a:t>
            </a:r>
            <a:r>
              <a:rPr lang="en-US" sz="700" dirty="0" err="1"/>
              <a:t>linestyle</a:t>
            </a:r>
            <a:r>
              <a:rPr lang="en-US" sz="700" dirty="0"/>
              <a:t>=':', label='Target (0.5)')</a:t>
            </a:r>
          </a:p>
          <a:p>
            <a:endParaRPr lang="en-US" sz="700" dirty="0"/>
          </a:p>
          <a:p>
            <a:r>
              <a:rPr lang="en-US" sz="700" dirty="0"/>
              <a:t>ax1.set_ylabel('Population')</a:t>
            </a:r>
          </a:p>
          <a:p>
            <a:r>
              <a:rPr lang="en-US" sz="700" dirty="0"/>
              <a:t>ax1.set_title(</a:t>
            </a:r>
            <a:r>
              <a:rPr lang="en-US" sz="700" dirty="0" err="1"/>
              <a:t>f'Hadamard</a:t>
            </a:r>
            <a:r>
              <a:rPr lang="en-US" sz="700" dirty="0"/>
              <a:t> Gate Dynamics (Pulse Area = $\pi/2$)\</a:t>
            </a:r>
            <a:r>
              <a:rPr lang="en-US" sz="700" dirty="0" err="1"/>
              <a:t>nPulse</a:t>
            </a:r>
            <a:r>
              <a:rPr lang="en-US" sz="700" dirty="0"/>
              <a:t> Center: {t0_fs} </a:t>
            </a:r>
            <a:r>
              <a:rPr lang="en-US" sz="700" dirty="0" err="1"/>
              <a:t>fs'</a:t>
            </a:r>
            <a:r>
              <a:rPr lang="en-US" sz="700" dirty="0"/>
              <a:t>)</a:t>
            </a:r>
          </a:p>
          <a:p>
            <a:r>
              <a:rPr lang="en-US" sz="700" dirty="0"/>
              <a:t>ax1.legend(loc='center right')</a:t>
            </a:r>
          </a:p>
          <a:p>
            <a:r>
              <a:rPr lang="en-US" sz="700" dirty="0"/>
              <a:t>ax1.grid(True, alpha=0.3)</a:t>
            </a:r>
          </a:p>
          <a:p>
            <a:endParaRPr lang="en-US" sz="700" dirty="0"/>
          </a:p>
          <a:p>
            <a:r>
              <a:rPr lang="en-US" sz="700" dirty="0"/>
              <a:t># === Lower Panel: Coherence Modulus ===</a:t>
            </a:r>
          </a:p>
          <a:p>
            <a:r>
              <a:rPr lang="en-US" sz="700" dirty="0"/>
              <a:t># Calculate the absolute value (magnitude)</a:t>
            </a:r>
          </a:p>
          <a:p>
            <a:r>
              <a:rPr lang="en-US" sz="700" dirty="0" err="1"/>
              <a:t>coh_mag</a:t>
            </a:r>
            <a:r>
              <a:rPr lang="en-US" sz="700" dirty="0"/>
              <a:t> = </a:t>
            </a:r>
            <a:r>
              <a:rPr lang="en-US" sz="700" dirty="0" err="1"/>
              <a:t>np.abs</a:t>
            </a:r>
            <a:r>
              <a:rPr lang="en-US" sz="700" dirty="0"/>
              <a:t>(</a:t>
            </a:r>
            <a:r>
              <a:rPr lang="en-US" sz="700" dirty="0" err="1"/>
              <a:t>coh_eg</a:t>
            </a:r>
            <a:r>
              <a:rPr lang="en-US" sz="700" dirty="0"/>
              <a:t>)</a:t>
            </a:r>
          </a:p>
          <a:p>
            <a:endParaRPr lang="en-US" sz="700" dirty="0"/>
          </a:p>
          <a:p>
            <a:r>
              <a:rPr lang="en-US" sz="700" dirty="0"/>
              <a:t>ax2.plot(</a:t>
            </a:r>
            <a:r>
              <a:rPr lang="en-US" sz="700" dirty="0" err="1"/>
              <a:t>t_plot</a:t>
            </a:r>
            <a:r>
              <a:rPr lang="en-US" sz="700" dirty="0"/>
              <a:t>, </a:t>
            </a:r>
            <a:r>
              <a:rPr lang="en-US" sz="700" dirty="0" err="1"/>
              <a:t>coh_mag</a:t>
            </a:r>
            <a:r>
              <a:rPr lang="en-US" sz="700" dirty="0"/>
              <a:t>, label=r'$|\rho_{</a:t>
            </a:r>
            <a:r>
              <a:rPr lang="en-US" sz="700" dirty="0" err="1"/>
              <a:t>eg</a:t>
            </a:r>
            <a:r>
              <a:rPr lang="en-US" sz="700" dirty="0"/>
              <a:t>}|$', linewidth=2, color='</a:t>
            </a:r>
            <a:r>
              <a:rPr lang="en-US" sz="700" dirty="0" err="1"/>
              <a:t>tab:purple</a:t>
            </a:r>
            <a:r>
              <a:rPr lang="en-US" sz="700" dirty="0"/>
              <a:t>')</a:t>
            </a:r>
          </a:p>
          <a:p>
            <a:endParaRPr lang="en-US" sz="700" dirty="0"/>
          </a:p>
          <a:p>
            <a:r>
              <a:rPr lang="en-US" sz="700" dirty="0"/>
              <a:t>ax2.set_ylabel('Coherence Magnitude')</a:t>
            </a:r>
          </a:p>
          <a:p>
            <a:r>
              <a:rPr lang="en-US" sz="700" dirty="0"/>
              <a:t>ax2.set_xlabel('Time (fs)')</a:t>
            </a:r>
          </a:p>
          <a:p>
            <a:r>
              <a:rPr lang="en-US" sz="700" dirty="0"/>
              <a:t>ax2.legend(loc='upper right')</a:t>
            </a:r>
          </a:p>
          <a:p>
            <a:r>
              <a:rPr lang="en-US" sz="700" dirty="0"/>
              <a:t>ax2.grid(True, alpha=0.3)</a:t>
            </a:r>
          </a:p>
          <a:p>
            <a:endParaRPr lang="en-US" sz="700" dirty="0"/>
          </a:p>
          <a:p>
            <a:r>
              <a:rPr lang="en-US" sz="700" dirty="0"/>
              <a:t># Adjust layout to prevent overlap</a:t>
            </a:r>
          </a:p>
          <a:p>
            <a:r>
              <a:rPr lang="en-US" sz="700" dirty="0" err="1"/>
              <a:t>plt.tight_layout</a:t>
            </a:r>
            <a:r>
              <a:rPr lang="en-US" sz="700" dirty="0"/>
              <a:t>()</a:t>
            </a:r>
          </a:p>
          <a:p>
            <a:endParaRPr lang="en-US" sz="700" dirty="0"/>
          </a:p>
          <a:p>
            <a:r>
              <a:rPr lang="en-US" sz="700" dirty="0"/>
              <a:t># Save and Show</a:t>
            </a:r>
          </a:p>
          <a:p>
            <a:r>
              <a:rPr lang="en-US" sz="700" dirty="0" err="1"/>
              <a:t>plt.savefig</a:t>
            </a:r>
            <a:r>
              <a:rPr lang="en-US" sz="700" dirty="0"/>
              <a:t>("</a:t>
            </a:r>
            <a:r>
              <a:rPr lang="en-US" sz="700" dirty="0" err="1"/>
              <a:t>laser_example_population_plot.png</a:t>
            </a:r>
            <a:r>
              <a:rPr lang="en-US" sz="700" dirty="0"/>
              <a:t>", dpi=300, transparent=True)</a:t>
            </a:r>
          </a:p>
          <a:p>
            <a:r>
              <a:rPr lang="en-US" sz="700" dirty="0" err="1"/>
              <a:t>plt.show</a:t>
            </a:r>
            <a:r>
              <a:rPr lang="en-US" sz="700" dirty="0"/>
              <a:t>()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221555-5D41-A3DD-68D8-5E3AE48A4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03" y="2199306"/>
            <a:ext cx="4510803" cy="450509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C3F54C1-4536-E202-17A2-E8C1DBFF7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18" y="207759"/>
            <a:ext cx="10894018" cy="6463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 2: </a:t>
            </a:r>
            <a:r>
              <a:rPr lang="en-US" dirty="0">
                <a:solidFill>
                  <a:srgbClr val="00B0F0"/>
                </a:solidFill>
              </a:rPr>
              <a:t>Driven</a:t>
            </a:r>
            <a:r>
              <a:rPr lang="en-US" dirty="0">
                <a:solidFill>
                  <a:srgbClr val="FF0000"/>
                </a:solidFill>
              </a:rPr>
              <a:t> Spin Boson model</a:t>
            </a:r>
          </a:p>
        </p:txBody>
      </p:sp>
    </p:spTree>
    <p:extLst>
      <p:ext uri="{BB962C8B-B14F-4D97-AF65-F5344CB8AC3E}">
        <p14:creationId xmlns:p14="http://schemas.microsoft.com/office/powerpoint/2010/main" val="687926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-334963"/>
            <a:ext cx="10515600" cy="1325563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4D06A2-493C-4A4F-A955-5BD61A67512E}"/>
              </a:ext>
            </a:extLst>
          </p:cNvPr>
          <p:cNvSpPr/>
          <p:nvPr/>
        </p:nvSpPr>
        <p:spPr>
          <a:xfrm>
            <a:off x="7492510" y="5289209"/>
            <a:ext cx="1975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nionPro"/>
              </a:rPr>
              <a:t>NSF CHE-1553939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7514BA-8DCA-0246-A82E-7DE51AA64066}"/>
              </a:ext>
            </a:extLst>
          </p:cNvPr>
          <p:cNvSpPr/>
          <p:nvPr/>
        </p:nvSpPr>
        <p:spPr>
          <a:xfrm>
            <a:off x="913032" y="4234712"/>
            <a:ext cx="3505200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DOE DE-SC0025334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NSF CHE-2416048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NSF CHE-2511834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NSF PHYS-2310657</a:t>
            </a:r>
          </a:p>
        </p:txBody>
      </p:sp>
      <p:pic>
        <p:nvPicPr>
          <p:cNvPr id="14" name="Picture 13" descr="A group of people jumping under a rainbow arch&#10;&#10;Description automatically generated">
            <a:extLst>
              <a:ext uri="{FF2B5EF4-FFF2-40B4-BE49-F238E27FC236}">
                <a16:creationId xmlns:a16="http://schemas.microsoft.com/office/drawing/2014/main" id="{6CC3AC79-3540-FEC1-0A2D-7DFDF37B1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385" y="4234712"/>
            <a:ext cx="6272502" cy="2582506"/>
          </a:xfrm>
          <a:prstGeom prst="rect">
            <a:avLst/>
          </a:prstGeom>
        </p:spPr>
      </p:pic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4E7C0F7-D65F-02A3-E8E4-8936D22ED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74" y="633858"/>
            <a:ext cx="5114851" cy="340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914ED-BBBB-53A4-B092-62BBF1ECB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127" y="5625995"/>
            <a:ext cx="1088949" cy="1088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B2B99C-6F6D-3B4F-8B49-5D1A1CE0D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427" y="5473875"/>
            <a:ext cx="1299547" cy="13073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9D799B-2BB8-FA8F-B30C-8A34802905AC}"/>
              </a:ext>
            </a:extLst>
          </p:cNvPr>
          <p:cNvSpPr txBox="1"/>
          <p:nvPr/>
        </p:nvSpPr>
        <p:spPr>
          <a:xfrm>
            <a:off x="7073900" y="3427751"/>
            <a:ext cx="3340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UR Center for Coherence and Quantum Science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97E17-F1AD-70C1-5E3F-FE26EA118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777" y="714152"/>
            <a:ext cx="4005224" cy="267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12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C1B3C-5604-FA7E-48F7-5F2522D62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9A10-3F65-B2A9-27D3-DC3302B8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86" y="267059"/>
            <a:ext cx="10515600" cy="6463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Example 3: Molecule in a </a:t>
            </a:r>
            <a:r>
              <a:rPr lang="en-US" dirty="0">
                <a:solidFill>
                  <a:srgbClr val="00B0F0"/>
                </a:solidFill>
              </a:rPr>
              <a:t>cavity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17769E-5F46-3377-6195-0F6166D7B3FB}"/>
              </a:ext>
            </a:extLst>
          </p:cNvPr>
          <p:cNvSpPr txBox="1"/>
          <p:nvPr/>
        </p:nvSpPr>
        <p:spPr>
          <a:xfrm flipH="1">
            <a:off x="712146" y="1338837"/>
            <a:ext cx="2480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Two-level molecule with one photon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1E426C-37F2-35A8-A3D3-CBB7B36338F1}"/>
              </a:ext>
            </a:extLst>
          </p:cNvPr>
          <p:cNvSpPr txBox="1"/>
          <p:nvPr/>
        </p:nvSpPr>
        <p:spPr>
          <a:xfrm flipH="1">
            <a:off x="650151" y="2353469"/>
            <a:ext cx="319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Two Harmonic environments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51B84-52D0-5186-42E0-E1656B0016D2}"/>
              </a:ext>
            </a:extLst>
          </p:cNvPr>
          <p:cNvSpPr txBox="1"/>
          <p:nvPr/>
        </p:nvSpPr>
        <p:spPr>
          <a:xfrm flipH="1">
            <a:off x="650152" y="3079909"/>
            <a:ext cx="248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System-Bath coupling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93D282-EAF2-6E27-7C48-E9CD910AE47B}"/>
              </a:ext>
            </a:extLst>
          </p:cNvPr>
          <p:cNvSpPr txBox="1"/>
          <p:nvPr/>
        </p:nvSpPr>
        <p:spPr>
          <a:xfrm flipH="1">
            <a:off x="650151" y="4380691"/>
            <a:ext cx="779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Simple Environments:     2 Drude-Lorentz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CE7F39-AC91-D744-D989-D71E6E9F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449" y="182416"/>
            <a:ext cx="2479675" cy="2463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1AC7EB-D1C5-2298-0AB2-E5A5A3E72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156" y="1465758"/>
            <a:ext cx="5615975" cy="3079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BC43D8-4564-4325-E399-61D940CF08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26587" y="4444835"/>
            <a:ext cx="3720950" cy="2382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7190A2-3EF2-999A-349B-B9F95E92E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797" y="2163875"/>
            <a:ext cx="2354580" cy="792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2E43D-7F37-7103-5D26-4C1EE584D2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9567" y="2133807"/>
            <a:ext cx="231648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47B1E9-9D7A-27B6-6958-761154487F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5965" y="3148797"/>
            <a:ext cx="494538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B9B257-A3B3-F99F-F614-0B697E801A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8837" y="3616221"/>
            <a:ext cx="2571750" cy="660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8C9690-B4E7-B899-CD1B-54881728E9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6723" y="3616221"/>
            <a:ext cx="2546350" cy="635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0CC7E6-A7D8-60C6-8A2F-397FBE903C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518" y="3726949"/>
            <a:ext cx="1466850" cy="317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B9D8EB-B39A-CCE5-CBF6-BDAC3FAFF6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4280" y="3743167"/>
            <a:ext cx="142875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68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EE3AA-743C-3A9C-AD47-CB7D1C3AA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F46E8C-6184-722F-14C9-D23DB109C06F}"/>
              </a:ext>
            </a:extLst>
          </p:cNvPr>
          <p:cNvSpPr txBox="1"/>
          <p:nvPr/>
        </p:nvSpPr>
        <p:spPr>
          <a:xfrm>
            <a:off x="432016" y="1558893"/>
            <a:ext cx="6117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As before:</a:t>
            </a:r>
          </a:p>
          <a:p>
            <a:r>
              <a:rPr lang="en-US"/>
              <a:t>1. Import relevant libraries as before. In addition, use: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48F4FE-38F0-304E-0F09-A43A19DEDC49}"/>
              </a:ext>
            </a:extLst>
          </p:cNvPr>
          <p:cNvSpPr txBox="1"/>
          <p:nvPr/>
        </p:nvSpPr>
        <p:spPr>
          <a:xfrm>
            <a:off x="432015" y="2822566"/>
            <a:ext cx="1104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(“</a:t>
            </a:r>
            <a:r>
              <a:rPr lang="en-US" err="1"/>
              <a:t>system_multibath</a:t>
            </a:r>
            <a:r>
              <a:rPr lang="en-US"/>
              <a:t>” allows to use multiple baths coupled to one system)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699949-15C9-A125-056B-3940391CFFFC}"/>
              </a:ext>
            </a:extLst>
          </p:cNvPr>
          <p:cNvSpPr txBox="1"/>
          <p:nvPr/>
        </p:nvSpPr>
        <p:spPr>
          <a:xfrm>
            <a:off x="432016" y="3342937"/>
            <a:ext cx="6117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2. Define BCFs (both baths) 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DB77A-F755-9126-8501-2D83565686F6}"/>
              </a:ext>
            </a:extLst>
          </p:cNvPr>
          <p:cNvSpPr txBox="1"/>
          <p:nvPr/>
        </p:nvSpPr>
        <p:spPr>
          <a:xfrm>
            <a:off x="591779" y="2339243"/>
            <a:ext cx="10724949" cy="451406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4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tenso.prototypes.heom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spin_boson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system_multibath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400" i="1" dirty="0">
                <a:solidFill>
                  <a:srgbClr val="637777"/>
                </a:solidFill>
                <a:latin typeface="Menlo" panose="020B0609030804020204" pitchFamily="49" charset="0"/>
              </a:rPr>
              <a:t> Add </a:t>
            </a:r>
            <a:r>
              <a:rPr lang="en-US" sz="1400" i="1" dirty="0" err="1">
                <a:solidFill>
                  <a:srgbClr val="637777"/>
                </a:solidFill>
                <a:latin typeface="Menlo" panose="020B0609030804020204" pitchFamily="49" charset="0"/>
              </a:rPr>
              <a:t>system_multibath</a:t>
            </a:r>
            <a:r>
              <a:rPr lang="en-US" sz="1400" i="1" dirty="0">
                <a:solidFill>
                  <a:srgbClr val="637777"/>
                </a:solidFill>
                <a:latin typeface="Menlo" panose="020B0609030804020204" pitchFamily="49" charset="0"/>
              </a:rPr>
              <a:t>()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 helper function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DD0626-C30E-31B5-EB27-72BFB8E8A317}"/>
              </a:ext>
            </a:extLst>
          </p:cNvPr>
          <p:cNvSpPr txBox="1"/>
          <p:nvPr/>
        </p:nvSpPr>
        <p:spPr>
          <a:xfrm>
            <a:off x="977431" y="3723826"/>
            <a:ext cx="9953644" cy="1349087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bath_cavity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gen_bcf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re_d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40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#DL spectral densities: reorganization energies in cm-1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width_d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6000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#DL spectral densities: </a:t>
            </a:r>
            <a:r>
              <a:rPr lang="en-US" sz="1400" i="1" dirty="0">
                <a:solidFill>
                  <a:srgbClr val="637777"/>
                </a:solidFill>
                <a:latin typeface="Menlo" panose="020B0609030804020204" pitchFamily="49" charset="0"/>
              </a:rPr>
              <a:t>cutoff frequency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 in cm-1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temperature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#Temperature in Kelvin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decomposition_method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Pade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#Decomposition method for the bath correlation function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n_ltc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F78C6C"/>
                </a:solidFill>
                <a:latin typeface="Menlo" panose="020B0609030804020204" pitchFamily="49" charset="0"/>
              </a:rPr>
              <a:t>3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#Number of low-temperature correction terms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112BA7-665F-04B2-9633-E57B37F0887A}"/>
              </a:ext>
            </a:extLst>
          </p:cNvPr>
          <p:cNvSpPr txBox="1"/>
          <p:nvPr/>
        </p:nvSpPr>
        <p:spPr>
          <a:xfrm>
            <a:off x="977431" y="5213693"/>
            <a:ext cx="9953644" cy="1349087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bath_solvent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gen_bcf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re_d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715.73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#DL spectral densities: reorganization energies in cm-1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width_d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54.45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#DL spectral densities: </a:t>
            </a:r>
            <a:r>
              <a:rPr lang="en-US" sz="1400" i="1" dirty="0">
                <a:solidFill>
                  <a:srgbClr val="637777"/>
                </a:solidFill>
                <a:latin typeface="Menlo" panose="020B0609030804020204" pitchFamily="49" charset="0"/>
              </a:rPr>
              <a:t>cutoff frequency in 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cm-1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temperature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#Temperature in Kelvin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decomposition_method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Pade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#Decomposition method for the bath correlation function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n_ltc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F78C6C"/>
                </a:solidFill>
                <a:latin typeface="Menlo" panose="020B0609030804020204" pitchFamily="49" charset="0"/>
              </a:rPr>
              <a:t>3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#Number of low-temperature correction terms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15BFC-28B7-728D-DB2B-BAB59EAE551A}"/>
              </a:ext>
            </a:extLst>
          </p:cNvPr>
          <p:cNvSpPr txBox="1"/>
          <p:nvPr/>
        </p:nvSpPr>
        <p:spPr>
          <a:xfrm>
            <a:off x="307041" y="823895"/>
            <a:ext cx="6118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(warning: longer run)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517853-0695-9C82-B249-30664F3B1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86" y="267059"/>
            <a:ext cx="10515600" cy="6463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Example 3: Molecule in a </a:t>
            </a:r>
            <a:r>
              <a:rPr lang="en-US" dirty="0">
                <a:solidFill>
                  <a:srgbClr val="00B0F0"/>
                </a:solidFill>
              </a:rPr>
              <a:t>cavity</a:t>
            </a:r>
          </a:p>
        </p:txBody>
      </p:sp>
    </p:spTree>
    <p:extLst>
      <p:ext uri="{BB962C8B-B14F-4D97-AF65-F5344CB8AC3E}">
        <p14:creationId xmlns:p14="http://schemas.microsoft.com/office/powerpoint/2010/main" val="3825496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F9299-398C-9A29-B24C-A477CEBF2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81D747-87EE-1B5C-47F0-BC5859BB2F4D}"/>
              </a:ext>
            </a:extLst>
          </p:cNvPr>
          <p:cNvSpPr txBox="1"/>
          <p:nvPr/>
        </p:nvSpPr>
        <p:spPr>
          <a:xfrm>
            <a:off x="432015" y="1558893"/>
            <a:ext cx="7450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3. Define the bosonic creation and annihilation operators for the cavity: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4845C-8628-1449-ED2C-882C69D6D59C}"/>
              </a:ext>
            </a:extLst>
          </p:cNvPr>
          <p:cNvSpPr txBox="1"/>
          <p:nvPr/>
        </p:nvSpPr>
        <p:spPr>
          <a:xfrm>
            <a:off x="529140" y="2084675"/>
            <a:ext cx="8901879" cy="3323987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get_bosonic_operators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7FDBCA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  """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: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   N (int): The dimension of the Hilbert space. 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   This accommodates N states: |0&gt; to |N-1&gt;.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 Returns: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   a (</a:t>
            </a:r>
            <a:r>
              <a:rPr lang="en-US" sz="14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array): Annihilation operator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4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adag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array): Creation operator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  """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sqrt_numbers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sqrt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arange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N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a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diag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sqrt_numbers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adag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a.T.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conj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a,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adag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 #Fock space dimension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c,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cdag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get_bosonic_operators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C5E478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Annihilation operator c: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c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C5E478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en-US" sz="1400" b="0" dirty="0" err="1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4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Creation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operator </a:t>
            </a:r>
            <a:r>
              <a:rPr lang="en-US" sz="14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c^dagger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cdag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99D7C-EDBB-665B-4C0C-096CEB6229CC}"/>
              </a:ext>
            </a:extLst>
          </p:cNvPr>
          <p:cNvSpPr txBox="1"/>
          <p:nvPr/>
        </p:nvSpPr>
        <p:spPr>
          <a:xfrm>
            <a:off x="432015" y="5850157"/>
            <a:ext cx="9510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These operators are defined to create the cavity and molecule-cavity Hamiltonians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5FEF8-0DDC-827E-3545-C1B043EA5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86" y="267059"/>
            <a:ext cx="10515600" cy="6463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Example 3: Molecule in a </a:t>
            </a:r>
            <a:r>
              <a:rPr lang="en-US" dirty="0">
                <a:solidFill>
                  <a:srgbClr val="00B0F0"/>
                </a:solidFill>
              </a:rPr>
              <a:t>cavity</a:t>
            </a:r>
          </a:p>
        </p:txBody>
      </p:sp>
    </p:spTree>
    <p:extLst>
      <p:ext uri="{BB962C8B-B14F-4D97-AF65-F5344CB8AC3E}">
        <p14:creationId xmlns:p14="http://schemas.microsoft.com/office/powerpoint/2010/main" val="1608887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86413-266D-8140-5F3B-CC234148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3ACEE2-E6D1-676E-F553-AD71FD96375C}"/>
              </a:ext>
            </a:extLst>
          </p:cNvPr>
          <p:cNvSpPr txBox="1"/>
          <p:nvPr/>
        </p:nvSpPr>
        <p:spPr>
          <a:xfrm>
            <a:off x="432016" y="1250222"/>
            <a:ext cx="8769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4. Define molecule-cavity system parameters and diagonalize the </a:t>
            </a:r>
            <a:r>
              <a:rPr lang="en-US" err="1"/>
              <a:t>hamiltonian</a:t>
            </a:r>
            <a:r>
              <a:rPr lang="en-US"/>
              <a:t>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14A85-67AF-CAED-B820-FB970A6CBCE7}"/>
              </a:ext>
            </a:extLst>
          </p:cNvPr>
          <p:cNvSpPr txBox="1"/>
          <p:nvPr/>
        </p:nvSpPr>
        <p:spPr>
          <a:xfrm>
            <a:off x="432016" y="6272831"/>
            <a:ext cx="9510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diagonalization is important to plot polaritonic coherences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8C27A-C9CA-A940-C8F7-CEFF98C40C00}"/>
              </a:ext>
            </a:extLst>
          </p:cNvPr>
          <p:cNvSpPr txBox="1"/>
          <p:nvPr/>
        </p:nvSpPr>
        <p:spPr>
          <a:xfrm>
            <a:off x="432016" y="1697219"/>
            <a:ext cx="10515599" cy="4042132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 Define Hamiltonian parameters in cm-1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omega_molecule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35650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omega_cavity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35650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g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806.55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</a:b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 Build Hamiltonian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g_st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e_st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c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diag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sqrt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arange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N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cdag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c.T.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conj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lnSpc>
                <a:spcPts val="1350"/>
              </a:lnSpc>
              <a:buNone/>
            </a:pPr>
            <a:b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</a:b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H_molecule_cavity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kron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omega_molecule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outer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e_st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e_st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eye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))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kron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eye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omega_cavity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cdag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c)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kron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g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]]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(c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cdag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 Diagonalize to find Energy Basis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evals,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evecs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np.linalg.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eigh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H_molecule_cavity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2D9E1D-AC5D-E3C1-3121-37BDE20E1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86" y="267059"/>
            <a:ext cx="10515600" cy="6463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Example 3: Molecule in a </a:t>
            </a:r>
            <a:r>
              <a:rPr lang="en-US" dirty="0">
                <a:solidFill>
                  <a:srgbClr val="00B0F0"/>
                </a:solidFill>
              </a:rPr>
              <a:t>cavity</a:t>
            </a:r>
          </a:p>
        </p:txBody>
      </p:sp>
    </p:spTree>
    <p:extLst>
      <p:ext uri="{BB962C8B-B14F-4D97-AF65-F5344CB8AC3E}">
        <p14:creationId xmlns:p14="http://schemas.microsoft.com/office/powerpoint/2010/main" val="2897508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33AFB-0F06-4777-AA16-B78513A4B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2CC7BA-DDF4-2B6F-BBC5-D8CFFC5FBDA7}"/>
              </a:ext>
            </a:extLst>
          </p:cNvPr>
          <p:cNvSpPr txBox="1"/>
          <p:nvPr/>
        </p:nvSpPr>
        <p:spPr>
          <a:xfrm>
            <a:off x="269284" y="1148188"/>
            <a:ext cx="8769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5. Define system operators for the interaction Hamiltonian: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466872-5C40-B109-61F2-6089279C7410}"/>
              </a:ext>
            </a:extLst>
          </p:cNvPr>
          <p:cNvSpPr txBox="1"/>
          <p:nvPr/>
        </p:nvSpPr>
        <p:spPr>
          <a:xfrm>
            <a:off x="323528" y="1541572"/>
            <a:ext cx="11302784" cy="821700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system_loss_coupling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6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kron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6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eye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(c 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cdag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system_solvent_coupling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6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kron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6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outer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e</a:t>
            </a:r>
            <a:r>
              <a:rPr lang="en-US" sz="1600" dirty="0" err="1">
                <a:solidFill>
                  <a:srgbClr val="82AAFF"/>
                </a:solidFill>
                <a:latin typeface="Menlo" panose="020B0609030804020204" pitchFamily="49" charset="0"/>
              </a:rPr>
              <a:t>_st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82AAFF"/>
                </a:solidFill>
                <a:latin typeface="Menlo" panose="020B0609030804020204" pitchFamily="49" charset="0"/>
              </a:rPr>
              <a:t>e_st</a:t>
            </a:r>
            <a:r>
              <a:rPr lang="en-US" sz="16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conj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())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6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eye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>
              <a:lnSpc>
                <a:spcPts val="1350"/>
              </a:lnSpc>
              <a:buNone/>
            </a:pPr>
            <a:r>
              <a:rPr lang="en-US" sz="1600" b="0" dirty="0">
                <a:solidFill>
                  <a:srgbClr val="C5E478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System loss coupling operator:</a:t>
            </a:r>
            <a:r>
              <a:rPr lang="en-US" sz="16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",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system_loss_coupling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600" b="0" dirty="0">
                <a:solidFill>
                  <a:srgbClr val="C5E478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System solvent coupling operator:</a:t>
            </a:r>
            <a:r>
              <a:rPr lang="en-US" sz="16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",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system_solvent_coupling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C31742-51B3-5CCE-3FC6-56605FA13E6B}"/>
              </a:ext>
            </a:extLst>
          </p:cNvPr>
          <p:cNvSpPr txBox="1"/>
          <p:nvPr/>
        </p:nvSpPr>
        <p:spPr>
          <a:xfrm>
            <a:off x="314029" y="2538247"/>
            <a:ext cx="8883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6. Define initial state: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AB2E0-2103-CCAF-7A9D-4D0A7A780D76}"/>
              </a:ext>
            </a:extLst>
          </p:cNvPr>
          <p:cNvSpPr txBox="1"/>
          <p:nvPr/>
        </p:nvSpPr>
        <p:spPr>
          <a:xfrm>
            <a:off x="323528" y="3164461"/>
            <a:ext cx="11302784" cy="2964914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2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Identify eigenstates (Energy Basis)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sz="1200" b="0" i="1" dirty="0" err="1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evecs</a:t>
            </a:r>
            <a:r>
              <a:rPr lang="en-US" sz="12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[:, 0] -&gt; System Ground State (|E0&gt;)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-US" sz="1200" b="0" i="1" dirty="0" err="1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evecs</a:t>
            </a:r>
            <a:r>
              <a:rPr lang="en-US" sz="12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[:, 1] -&gt; Lower Polariton (|LP&gt;)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psi_E0 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evecs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[:, 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2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Ground state</a:t>
            </a:r>
            <a:endParaRPr lang="en-US" sz="1200" b="0" dirty="0">
              <a:solidFill>
                <a:schemeClr val="bg2">
                  <a:lumMod val="25000"/>
                </a:schemeClr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psi_LP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evecs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[:, 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US" sz="1200" i="1" dirty="0">
                <a:solidFill>
                  <a:srgbClr val="637777"/>
                </a:solidFill>
                <a:latin typeface="Menlo" panose="020B0609030804020204" pitchFamily="49" charset="0"/>
              </a:rPr>
              <a:t># Lower polariton state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wfn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200" i="1" dirty="0">
                <a:solidFill>
                  <a:srgbClr val="637777"/>
                </a:solidFill>
                <a:latin typeface="Menlo" panose="020B0609030804020204" pitchFamily="49" charset="0"/>
              </a:rPr>
              <a:t># Molecular ground state with one photon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--- VERIFICATION ---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Calculate Density Matrix in Site Basis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rho_site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outer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wfn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wfn.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conj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())</a:t>
            </a:r>
          </a:p>
          <a:p>
            <a:pPr>
              <a:lnSpc>
                <a:spcPts val="1350"/>
              </a:lnSpc>
              <a:buNone/>
            </a:pP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Transform to Energy Basis: </a:t>
            </a:r>
            <a:r>
              <a:rPr lang="en-US" sz="1200" b="0" i="1" dirty="0" err="1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rho_E</a:t>
            </a:r>
            <a:r>
              <a:rPr lang="en-US" sz="12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200" b="0" i="1" dirty="0" err="1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U.T.conj</a:t>
            </a:r>
            <a:r>
              <a:rPr lang="en-US" sz="12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 @ </a:t>
            </a:r>
            <a:r>
              <a:rPr lang="en-US" sz="1200" b="0" i="1" dirty="0" err="1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rho_site</a:t>
            </a:r>
            <a:r>
              <a:rPr lang="en-US" sz="12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 @ U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(where U is the matrix of eigenvectors)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rho_energy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evecs.T.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conj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rho_site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evecs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C5E478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2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"Energy</a:t>
            </a:r>
            <a:r>
              <a:rPr lang="en-US" sz="12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Basis Matrix (Real part):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round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rho_energy.real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2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C5E478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2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en-US" sz="1200" b="0" dirty="0" err="1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2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Target</a:t>
            </a:r>
            <a:r>
              <a:rPr lang="en-US" sz="12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Coherence (Element 0,1): 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abs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rho_energy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])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:.4f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2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05CB3B5-BCC0-E987-F949-B2323C10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86" y="267059"/>
            <a:ext cx="10515600" cy="6463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Example 3: Molecule in a </a:t>
            </a:r>
            <a:r>
              <a:rPr lang="en-US" dirty="0">
                <a:solidFill>
                  <a:srgbClr val="00B0F0"/>
                </a:solidFill>
              </a:rPr>
              <a:t>cavity</a:t>
            </a:r>
          </a:p>
        </p:txBody>
      </p:sp>
    </p:spTree>
    <p:extLst>
      <p:ext uri="{BB962C8B-B14F-4D97-AF65-F5344CB8AC3E}">
        <p14:creationId xmlns:p14="http://schemas.microsoft.com/office/powerpoint/2010/main" val="1806265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460F-3D9F-3F74-094B-FD50C0F15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CF5217-2E0B-8E6F-043C-E47EE92BCEE8}"/>
              </a:ext>
            </a:extLst>
          </p:cNvPr>
          <p:cNvSpPr txBox="1"/>
          <p:nvPr/>
        </p:nvSpPr>
        <p:spPr>
          <a:xfrm>
            <a:off x="354524" y="954692"/>
            <a:ext cx="8769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7. Create combined lists of bath and system operators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88EE2-897C-9ED4-A4ED-0CC3EB2FCF71}"/>
              </a:ext>
            </a:extLst>
          </p:cNvPr>
          <p:cNvSpPr txBox="1"/>
          <p:nvPr/>
        </p:nvSpPr>
        <p:spPr>
          <a:xfrm>
            <a:off x="432016" y="1483783"/>
            <a:ext cx="11327969" cy="821700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baths 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bath_cavity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bath_solvent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 #Baths</a:t>
            </a:r>
            <a:endParaRPr lang="en-US" sz="16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Qs 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system_loss_coupling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system_solvent_coupling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 #System operators</a:t>
            </a:r>
            <a:endParaRPr lang="en-US" sz="16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600" b="0" dirty="0">
                <a:solidFill>
                  <a:srgbClr val="C5E478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Number of baths: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",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C5E478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baths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>
              <a:lnSpc>
                <a:spcPts val="1350"/>
              </a:lnSpc>
              <a:buNone/>
            </a:pPr>
            <a:r>
              <a:rPr lang="en-US" sz="1600" b="0" dirty="0">
                <a:solidFill>
                  <a:srgbClr val="C5E478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Number of system operators:</a:t>
            </a:r>
            <a:r>
              <a:rPr lang="en-US" sz="16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",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C5E478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Qs</a:t>
            </a:r>
            <a:r>
              <a:rPr lang="en-US" sz="16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B2CEE-7203-C0F3-BCCB-18BCC59A3BD5}"/>
              </a:ext>
            </a:extLst>
          </p:cNvPr>
          <p:cNvSpPr txBox="1"/>
          <p:nvPr/>
        </p:nvSpPr>
        <p:spPr>
          <a:xfrm>
            <a:off x="432015" y="2532323"/>
            <a:ext cx="11522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8. Create the propagator. In this case, ‘</a:t>
            </a:r>
            <a:r>
              <a:rPr lang="en-US" err="1"/>
              <a:t>bath_correlations</a:t>
            </a:r>
            <a:r>
              <a:rPr lang="en-US"/>
              <a:t>’ and ‘</a:t>
            </a:r>
            <a:r>
              <a:rPr lang="en-US" err="1"/>
              <a:t>sys_ops</a:t>
            </a:r>
            <a:r>
              <a:rPr lang="en-US"/>
              <a:t>’ have lists as arguments. Note that we are not using </a:t>
            </a:r>
            <a:r>
              <a:rPr lang="en-US" err="1"/>
              <a:t>spin_boson</a:t>
            </a:r>
            <a:r>
              <a:rPr lang="en-US"/>
              <a:t>() anymore. We use </a:t>
            </a:r>
            <a:r>
              <a:rPr lang="en-US" err="1"/>
              <a:t>system_multibath</a:t>
            </a:r>
            <a:r>
              <a:rPr lang="en-US"/>
              <a:t>() in turn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079D2-F956-B19F-A103-B64E94E861A6}"/>
              </a:ext>
            </a:extLst>
          </p:cNvPr>
          <p:cNvSpPr txBox="1"/>
          <p:nvPr/>
        </p:nvSpPr>
        <p:spPr>
          <a:xfrm>
            <a:off x="626607" y="3343810"/>
            <a:ext cx="11327970" cy="2964914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end_time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F78C6C"/>
                </a:solidFill>
                <a:latin typeface="Menlo" panose="020B0609030804020204" pitchFamily="49" charset="0"/>
              </a:rPr>
              <a:t>6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fs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dt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fs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out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cavity_example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propagator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system_multibath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fname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init_rdo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dirty="0" err="1">
                <a:solidFill>
                  <a:srgbClr val="82AAFF"/>
                </a:solidFill>
                <a:latin typeface="Menlo" panose="020B0609030804020204" pitchFamily="49" charset="0"/>
              </a:rPr>
              <a:t>rho_site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sys_ham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H_molecule_cavity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sys_ops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Qs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bath_correlations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baths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end_time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end_time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step_time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dt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dim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F78C6C"/>
                </a:solidFill>
                <a:latin typeface="Menlo" panose="020B0609030804020204" pitchFamily="49" charset="0"/>
              </a:rPr>
              <a:t>20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progress_bar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tqdm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propagator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ceil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end_time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dt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)) 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#Show the progress bar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_t </a:t>
            </a:r>
            <a:r>
              <a:rPr lang="en-US" sz="14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progress_bar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progress_bar.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set_description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'@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{_t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:.2f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fs'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AE4BD-66A0-131E-C566-D5E5167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86" y="267059"/>
            <a:ext cx="10515600" cy="6463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Example 3: Molecule in a </a:t>
            </a:r>
            <a:r>
              <a:rPr lang="en-US" dirty="0">
                <a:solidFill>
                  <a:srgbClr val="00B0F0"/>
                </a:solidFill>
              </a:rPr>
              <a:t>cavity</a:t>
            </a:r>
          </a:p>
        </p:txBody>
      </p:sp>
    </p:spTree>
    <p:extLst>
      <p:ext uri="{BB962C8B-B14F-4D97-AF65-F5344CB8AC3E}">
        <p14:creationId xmlns:p14="http://schemas.microsoft.com/office/powerpoint/2010/main" val="3860377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08C52-02A7-AE5D-E886-1E6BA63B5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1A66-643E-E82B-49F6-90470B76E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63" y="-35210"/>
            <a:ext cx="10515600" cy="766722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BE8DE-7A7C-3A47-E5DC-3DE8CB0AF006}"/>
              </a:ext>
            </a:extLst>
          </p:cNvPr>
          <p:cNvSpPr txBox="1"/>
          <p:nvPr/>
        </p:nvSpPr>
        <p:spPr>
          <a:xfrm>
            <a:off x="6244526" y="86538"/>
            <a:ext cx="1651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Use this to graph: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65872F-DE84-4E33-8137-C94284811867}"/>
              </a:ext>
            </a:extLst>
          </p:cNvPr>
          <p:cNvSpPr txBox="1"/>
          <p:nvPr/>
        </p:nvSpPr>
        <p:spPr>
          <a:xfrm>
            <a:off x="7917279" y="86538"/>
            <a:ext cx="6223634" cy="11172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/>
              <a:t>import </a:t>
            </a:r>
            <a:r>
              <a:rPr lang="en-US" sz="400" dirty="0" err="1"/>
              <a:t>numpy</a:t>
            </a:r>
            <a:r>
              <a:rPr lang="en-US" sz="400" dirty="0"/>
              <a:t> as np</a:t>
            </a:r>
          </a:p>
          <a:p>
            <a:r>
              <a:rPr lang="en-US" sz="400" dirty="0"/>
              <a:t>import </a:t>
            </a:r>
            <a:r>
              <a:rPr lang="en-US" sz="400" dirty="0" err="1"/>
              <a:t>matplotlib.pyplot</a:t>
            </a:r>
            <a:r>
              <a:rPr lang="en-US" sz="400" dirty="0"/>
              <a:t> as </a:t>
            </a:r>
            <a:r>
              <a:rPr lang="en-US" sz="400" dirty="0" err="1"/>
              <a:t>plt</a:t>
            </a:r>
            <a:endParaRPr lang="en-US" sz="400" dirty="0"/>
          </a:p>
          <a:p>
            <a:r>
              <a:rPr lang="en-US" sz="400" dirty="0"/>
              <a:t>from io import </a:t>
            </a:r>
            <a:r>
              <a:rPr lang="en-US" sz="400" dirty="0" err="1"/>
              <a:t>BytesIO</a:t>
            </a:r>
            <a:endParaRPr lang="en-US" sz="400" dirty="0"/>
          </a:p>
          <a:p>
            <a:endParaRPr lang="en-US" sz="400" dirty="0"/>
          </a:p>
          <a:p>
            <a:r>
              <a:rPr lang="en-US" sz="400" dirty="0"/>
              <a:t># ---------------------------------------------------------</a:t>
            </a:r>
          </a:p>
          <a:p>
            <a:r>
              <a:rPr lang="en-US" sz="400" dirty="0"/>
              <a:t># 1. Configuration &amp; Style (Your requested style)</a:t>
            </a:r>
          </a:p>
          <a:p>
            <a:r>
              <a:rPr lang="en-US" sz="400" dirty="0"/>
              <a:t># ---------------------------------------------------------</a:t>
            </a:r>
          </a:p>
          <a:p>
            <a:r>
              <a:rPr lang="en-US" sz="400" dirty="0" err="1"/>
              <a:t>plt.rcParams.update</a:t>
            </a:r>
            <a:r>
              <a:rPr lang="en-US" sz="400" dirty="0"/>
              <a:t>({</a:t>
            </a:r>
          </a:p>
          <a:p>
            <a:r>
              <a:rPr lang="en-US" sz="400" dirty="0"/>
              <a:t>    '</a:t>
            </a:r>
            <a:r>
              <a:rPr lang="en-US" sz="400" dirty="0" err="1"/>
              <a:t>font.family</a:t>
            </a:r>
            <a:r>
              <a:rPr lang="en-US" sz="400" dirty="0"/>
              <a:t>': 'serif',</a:t>
            </a:r>
          </a:p>
          <a:p>
            <a:r>
              <a:rPr lang="en-US" sz="400" dirty="0"/>
              <a:t>    '</a:t>
            </a:r>
            <a:r>
              <a:rPr lang="en-US" sz="400" dirty="0" err="1"/>
              <a:t>font.size</a:t>
            </a:r>
            <a:r>
              <a:rPr lang="en-US" sz="400" dirty="0"/>
              <a:t>': 10,</a:t>
            </a:r>
          </a:p>
          <a:p>
            <a:r>
              <a:rPr lang="en-US" sz="400" dirty="0"/>
              <a:t>    '</a:t>
            </a:r>
            <a:r>
              <a:rPr lang="en-US" sz="400" dirty="0" err="1"/>
              <a:t>axes.linewidth</a:t>
            </a:r>
            <a:r>
              <a:rPr lang="en-US" sz="400" dirty="0"/>
              <a:t>': 1.2,</a:t>
            </a:r>
          </a:p>
          <a:p>
            <a:r>
              <a:rPr lang="en-US" sz="400" dirty="0"/>
              <a:t>    '</a:t>
            </a:r>
            <a:r>
              <a:rPr lang="en-US" sz="400" dirty="0" err="1"/>
              <a:t>axes.labelsize</a:t>
            </a:r>
            <a:r>
              <a:rPr lang="en-US" sz="400" dirty="0"/>
              <a:t>': 12,</a:t>
            </a:r>
          </a:p>
          <a:p>
            <a:r>
              <a:rPr lang="en-US" sz="400" dirty="0"/>
              <a:t>    '</a:t>
            </a:r>
            <a:r>
              <a:rPr lang="en-US" sz="400" dirty="0" err="1"/>
              <a:t>axes.titlesize</a:t>
            </a:r>
            <a:r>
              <a:rPr lang="en-US" sz="400" dirty="0"/>
              <a:t>': 14,</a:t>
            </a:r>
          </a:p>
          <a:p>
            <a:r>
              <a:rPr lang="en-US" sz="400" dirty="0"/>
              <a:t>    '</a:t>
            </a:r>
            <a:r>
              <a:rPr lang="en-US" sz="400" dirty="0" err="1"/>
              <a:t>lines.linewidth</a:t>
            </a:r>
            <a:r>
              <a:rPr lang="en-US" sz="400" dirty="0"/>
              <a:t>': 1.5,</a:t>
            </a:r>
          </a:p>
          <a:p>
            <a:r>
              <a:rPr lang="en-US" sz="400" dirty="0"/>
              <a:t>    '</a:t>
            </a:r>
            <a:r>
              <a:rPr lang="en-US" sz="400" dirty="0" err="1"/>
              <a:t>xtick.direction</a:t>
            </a:r>
            <a:r>
              <a:rPr lang="en-US" sz="400" dirty="0"/>
              <a:t>': 'out',</a:t>
            </a:r>
          </a:p>
          <a:p>
            <a:r>
              <a:rPr lang="en-US" sz="400" dirty="0"/>
              <a:t>    '</a:t>
            </a:r>
            <a:r>
              <a:rPr lang="en-US" sz="400" dirty="0" err="1"/>
              <a:t>ytick.direction</a:t>
            </a:r>
            <a:r>
              <a:rPr lang="en-US" sz="400" dirty="0"/>
              <a:t>': 'out',</a:t>
            </a:r>
          </a:p>
          <a:p>
            <a:r>
              <a:rPr lang="en-US" sz="400" dirty="0"/>
              <a:t>    '</a:t>
            </a:r>
            <a:r>
              <a:rPr lang="en-US" sz="400" dirty="0" err="1"/>
              <a:t>xtick.major.size</a:t>
            </a:r>
            <a:r>
              <a:rPr lang="en-US" sz="400" dirty="0"/>
              <a:t>': 4,</a:t>
            </a:r>
          </a:p>
          <a:p>
            <a:r>
              <a:rPr lang="en-US" sz="400" dirty="0"/>
              <a:t>    '</a:t>
            </a:r>
            <a:r>
              <a:rPr lang="en-US" sz="400" dirty="0" err="1"/>
              <a:t>ytick.major.size</a:t>
            </a:r>
            <a:r>
              <a:rPr lang="en-US" sz="400" dirty="0"/>
              <a:t>': 4,</a:t>
            </a:r>
          </a:p>
          <a:p>
            <a:r>
              <a:rPr lang="en-US" sz="400" dirty="0"/>
              <a:t>    '</a:t>
            </a:r>
            <a:r>
              <a:rPr lang="en-US" sz="400" dirty="0" err="1"/>
              <a:t>legend.fontsize</a:t>
            </a:r>
            <a:r>
              <a:rPr lang="en-US" sz="400" dirty="0"/>
              <a:t>': 10,</a:t>
            </a:r>
          </a:p>
          <a:p>
            <a:r>
              <a:rPr lang="en-US" sz="400" dirty="0"/>
              <a:t>    '</a:t>
            </a:r>
            <a:r>
              <a:rPr lang="en-US" sz="400" dirty="0" err="1"/>
              <a:t>figure.dpi</a:t>
            </a:r>
            <a:r>
              <a:rPr lang="en-US" sz="400" dirty="0"/>
              <a:t>': 300,</a:t>
            </a:r>
          </a:p>
          <a:p>
            <a:r>
              <a:rPr lang="en-US" sz="400" dirty="0"/>
              <a:t>})</a:t>
            </a:r>
          </a:p>
          <a:p>
            <a:endParaRPr lang="en-US" sz="400" dirty="0"/>
          </a:p>
          <a:p>
            <a:r>
              <a:rPr lang="en-US" sz="400" dirty="0"/>
              <a:t># ---------------------------------------------------------</a:t>
            </a:r>
          </a:p>
          <a:p>
            <a:r>
              <a:rPr lang="en-US" sz="400" dirty="0"/>
              <a:t># 2. Physics &amp; Hamiltonian (N=2, 4x4 System)</a:t>
            </a:r>
          </a:p>
          <a:p>
            <a:r>
              <a:rPr lang="en-US" sz="400" dirty="0"/>
              <a:t># ---------------------------------------------------------</a:t>
            </a:r>
          </a:p>
          <a:p>
            <a:r>
              <a:rPr lang="en-US" sz="400" dirty="0"/>
              <a:t>def </a:t>
            </a:r>
            <a:r>
              <a:rPr lang="en-US" sz="400" dirty="0" err="1"/>
              <a:t>get_bosonic_operators</a:t>
            </a:r>
            <a:r>
              <a:rPr lang="en-US" sz="400" dirty="0"/>
              <a:t>(N):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sqrt_numbers</a:t>
            </a:r>
            <a:r>
              <a:rPr lang="en-US" sz="400" dirty="0"/>
              <a:t> = </a:t>
            </a:r>
            <a:r>
              <a:rPr lang="en-US" sz="400" dirty="0" err="1"/>
              <a:t>np.sqrt</a:t>
            </a:r>
            <a:r>
              <a:rPr lang="en-US" sz="400" dirty="0"/>
              <a:t>(</a:t>
            </a:r>
            <a:r>
              <a:rPr lang="en-US" sz="400" dirty="0" err="1"/>
              <a:t>np.arange</a:t>
            </a:r>
            <a:r>
              <a:rPr lang="en-US" sz="400" dirty="0"/>
              <a:t>(1, N))</a:t>
            </a:r>
          </a:p>
          <a:p>
            <a:r>
              <a:rPr lang="en-US" sz="400" dirty="0"/>
              <a:t>    a = </a:t>
            </a:r>
            <a:r>
              <a:rPr lang="en-US" sz="400" dirty="0" err="1"/>
              <a:t>np.diag</a:t>
            </a:r>
            <a:r>
              <a:rPr lang="en-US" sz="400" dirty="0"/>
              <a:t>(</a:t>
            </a:r>
            <a:r>
              <a:rPr lang="en-US" sz="400" dirty="0" err="1"/>
              <a:t>sqrt_numbers</a:t>
            </a:r>
            <a:r>
              <a:rPr lang="en-US" sz="400" dirty="0"/>
              <a:t>, k=1)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adag</a:t>
            </a:r>
            <a:r>
              <a:rPr lang="en-US" sz="400" dirty="0"/>
              <a:t> = </a:t>
            </a:r>
            <a:r>
              <a:rPr lang="en-US" sz="400" dirty="0" err="1"/>
              <a:t>a.T.conj</a:t>
            </a:r>
            <a:r>
              <a:rPr lang="en-US" sz="400" dirty="0"/>
              <a:t>()</a:t>
            </a:r>
          </a:p>
          <a:p>
            <a:r>
              <a:rPr lang="en-US" sz="400" dirty="0"/>
              <a:t>    return a, </a:t>
            </a:r>
            <a:r>
              <a:rPr lang="en-US" sz="400" dirty="0" err="1"/>
              <a:t>adag</a:t>
            </a:r>
            <a:endParaRPr lang="en-US" sz="400" dirty="0"/>
          </a:p>
          <a:p>
            <a:endParaRPr lang="en-US" sz="400" dirty="0"/>
          </a:p>
          <a:p>
            <a:r>
              <a:rPr lang="en-US" sz="400" dirty="0"/>
              <a:t># Parameters</a:t>
            </a:r>
          </a:p>
          <a:p>
            <a:r>
              <a:rPr lang="en-US" sz="400" dirty="0" err="1"/>
              <a:t>omega_molecule</a:t>
            </a:r>
            <a:r>
              <a:rPr lang="en-US" sz="400" dirty="0"/>
              <a:t> = 35650</a:t>
            </a:r>
          </a:p>
          <a:p>
            <a:r>
              <a:rPr lang="en-US" sz="400" dirty="0" err="1"/>
              <a:t>omega_cavity</a:t>
            </a:r>
            <a:r>
              <a:rPr lang="en-US" sz="400" dirty="0"/>
              <a:t> = 35600</a:t>
            </a:r>
          </a:p>
          <a:p>
            <a:r>
              <a:rPr lang="en-US" sz="400" dirty="0"/>
              <a:t>g = 806.55</a:t>
            </a:r>
          </a:p>
          <a:p>
            <a:r>
              <a:rPr lang="en-US" sz="400" dirty="0"/>
              <a:t>N = 2 </a:t>
            </a:r>
          </a:p>
          <a:p>
            <a:endParaRPr lang="en-US" sz="400" dirty="0"/>
          </a:p>
          <a:p>
            <a:r>
              <a:rPr lang="en-US" sz="400" dirty="0"/>
              <a:t># Operators</a:t>
            </a:r>
          </a:p>
          <a:p>
            <a:r>
              <a:rPr lang="en-US" sz="400" dirty="0"/>
              <a:t>c, </a:t>
            </a:r>
            <a:r>
              <a:rPr lang="en-US" sz="400" dirty="0" err="1"/>
              <a:t>cdag</a:t>
            </a:r>
            <a:r>
              <a:rPr lang="en-US" sz="400" dirty="0"/>
              <a:t> = </a:t>
            </a:r>
            <a:r>
              <a:rPr lang="en-US" sz="400" dirty="0" err="1"/>
              <a:t>get_bosonic_operators</a:t>
            </a:r>
            <a:r>
              <a:rPr lang="en-US" sz="400" dirty="0"/>
              <a:t>(N)</a:t>
            </a:r>
          </a:p>
          <a:p>
            <a:r>
              <a:rPr lang="en-US" sz="400" dirty="0" err="1"/>
              <a:t>g_st</a:t>
            </a:r>
            <a:r>
              <a:rPr lang="en-US" sz="400" dirty="0"/>
              <a:t> = </a:t>
            </a:r>
            <a:r>
              <a:rPr lang="en-US" sz="400" dirty="0" err="1"/>
              <a:t>np.array</a:t>
            </a:r>
            <a:r>
              <a:rPr lang="en-US" sz="400" dirty="0"/>
              <a:t>([1, 0])</a:t>
            </a:r>
          </a:p>
          <a:p>
            <a:r>
              <a:rPr lang="en-US" sz="400" dirty="0" err="1"/>
              <a:t>e_st</a:t>
            </a:r>
            <a:r>
              <a:rPr lang="en-US" sz="400" dirty="0"/>
              <a:t> = </a:t>
            </a:r>
            <a:r>
              <a:rPr lang="en-US" sz="400" dirty="0" err="1"/>
              <a:t>np.array</a:t>
            </a:r>
            <a:r>
              <a:rPr lang="en-US" sz="400" dirty="0"/>
              <a:t>([0, 1])</a:t>
            </a:r>
          </a:p>
          <a:p>
            <a:endParaRPr lang="en-US" sz="400" dirty="0"/>
          </a:p>
          <a:p>
            <a:r>
              <a:rPr lang="en-US" sz="400" dirty="0"/>
              <a:t># Hamiltonian (Site Basis)</a:t>
            </a:r>
          </a:p>
          <a:p>
            <a:r>
              <a:rPr lang="en-US" sz="400" dirty="0"/>
              <a:t># Basis Order: |g,0&gt;, |g,1&gt;, |e,0&gt;, |e,1&gt;</a:t>
            </a:r>
          </a:p>
          <a:p>
            <a:r>
              <a:rPr lang="en-US" sz="400" dirty="0" err="1"/>
              <a:t>H_site</a:t>
            </a:r>
            <a:r>
              <a:rPr lang="en-US" sz="400" dirty="0"/>
              <a:t> = (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np.kron</a:t>
            </a:r>
            <a:r>
              <a:rPr lang="en-US" sz="400" dirty="0"/>
              <a:t>(</a:t>
            </a:r>
            <a:r>
              <a:rPr lang="en-US" sz="400" dirty="0" err="1"/>
              <a:t>omega_molecule</a:t>
            </a:r>
            <a:r>
              <a:rPr lang="en-US" sz="400" dirty="0"/>
              <a:t> * </a:t>
            </a:r>
            <a:r>
              <a:rPr lang="en-US" sz="400" dirty="0" err="1"/>
              <a:t>np.outer</a:t>
            </a:r>
            <a:r>
              <a:rPr lang="en-US" sz="400" dirty="0"/>
              <a:t>(</a:t>
            </a:r>
            <a:r>
              <a:rPr lang="en-US" sz="400" dirty="0" err="1"/>
              <a:t>e_st</a:t>
            </a:r>
            <a:r>
              <a:rPr lang="en-US" sz="400" dirty="0"/>
              <a:t>, </a:t>
            </a:r>
            <a:r>
              <a:rPr lang="en-US" sz="400" dirty="0" err="1"/>
              <a:t>e_st</a:t>
            </a:r>
            <a:r>
              <a:rPr lang="en-US" sz="400" dirty="0"/>
              <a:t>), </a:t>
            </a:r>
            <a:r>
              <a:rPr lang="en-US" sz="400" dirty="0" err="1"/>
              <a:t>np.eye</a:t>
            </a:r>
            <a:r>
              <a:rPr lang="en-US" sz="400" dirty="0"/>
              <a:t>(N)) + 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np.kron</a:t>
            </a:r>
            <a:r>
              <a:rPr lang="en-US" sz="400" dirty="0"/>
              <a:t>(</a:t>
            </a:r>
            <a:r>
              <a:rPr lang="en-US" sz="400" dirty="0" err="1"/>
              <a:t>np.eye</a:t>
            </a:r>
            <a:r>
              <a:rPr lang="en-US" sz="400" dirty="0"/>
              <a:t>(2), </a:t>
            </a:r>
            <a:r>
              <a:rPr lang="en-US" sz="400" dirty="0" err="1"/>
              <a:t>omega_cavity</a:t>
            </a:r>
            <a:r>
              <a:rPr lang="en-US" sz="400" dirty="0"/>
              <a:t> * (</a:t>
            </a:r>
            <a:r>
              <a:rPr lang="en-US" sz="400" dirty="0" err="1"/>
              <a:t>cdag</a:t>
            </a:r>
            <a:r>
              <a:rPr lang="en-US" sz="400" dirty="0"/>
              <a:t> @ c)) + 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np.kron</a:t>
            </a:r>
            <a:r>
              <a:rPr lang="en-US" sz="400" dirty="0"/>
              <a:t>(g * </a:t>
            </a:r>
            <a:r>
              <a:rPr lang="en-US" sz="400" dirty="0" err="1"/>
              <a:t>np.array</a:t>
            </a:r>
            <a:r>
              <a:rPr lang="en-US" sz="400" dirty="0"/>
              <a:t>([[0, 1], [1, 0]]), (c + </a:t>
            </a:r>
            <a:r>
              <a:rPr lang="en-US" sz="400" dirty="0" err="1"/>
              <a:t>cdag</a:t>
            </a:r>
            <a:r>
              <a:rPr lang="en-US" sz="400" dirty="0"/>
              <a:t>))</a:t>
            </a:r>
          </a:p>
          <a:p>
            <a:r>
              <a:rPr lang="en-US" sz="400" dirty="0"/>
              <a:t>)</a:t>
            </a:r>
          </a:p>
          <a:p>
            <a:endParaRPr lang="en-US" sz="400" dirty="0"/>
          </a:p>
          <a:p>
            <a:r>
              <a:rPr lang="en-US" sz="400" dirty="0"/>
              <a:t># Diagonalize to get Energy Basis</a:t>
            </a:r>
          </a:p>
          <a:p>
            <a:r>
              <a:rPr lang="en-US" sz="400" dirty="0"/>
              <a:t># evals are energies, U is the transformation matrix (Eigenvectors)</a:t>
            </a:r>
          </a:p>
          <a:p>
            <a:r>
              <a:rPr lang="en-US" sz="400" dirty="0"/>
              <a:t>evals, U = </a:t>
            </a:r>
            <a:r>
              <a:rPr lang="en-US" sz="400" dirty="0" err="1"/>
              <a:t>np.linalg.eigh</a:t>
            </a:r>
            <a:r>
              <a:rPr lang="en-US" sz="400" dirty="0"/>
              <a:t>(</a:t>
            </a:r>
            <a:r>
              <a:rPr lang="en-US" sz="400" dirty="0" err="1"/>
              <a:t>H_site</a:t>
            </a:r>
            <a:r>
              <a:rPr lang="en-US" sz="400" dirty="0"/>
              <a:t>)</a:t>
            </a:r>
          </a:p>
          <a:p>
            <a:r>
              <a:rPr lang="en-US" sz="400" dirty="0"/>
              <a:t>print("Eigenvalues (Energy Basis):", </a:t>
            </a:r>
            <a:r>
              <a:rPr lang="en-US" sz="400" dirty="0" err="1"/>
              <a:t>np.round</a:t>
            </a:r>
            <a:r>
              <a:rPr lang="en-US" sz="400" dirty="0"/>
              <a:t>(evals, 2))</a:t>
            </a:r>
          </a:p>
          <a:p>
            <a:endParaRPr lang="en-US" sz="400" dirty="0"/>
          </a:p>
          <a:p>
            <a:r>
              <a:rPr lang="en-US" sz="400" dirty="0"/>
              <a:t># ---------------------------------------------------------</a:t>
            </a:r>
          </a:p>
          <a:p>
            <a:r>
              <a:rPr lang="en-US" sz="400" dirty="0"/>
              <a:t># 3. Data Loading (Robust)</a:t>
            </a:r>
          </a:p>
          <a:p>
            <a:r>
              <a:rPr lang="en-US" sz="400" dirty="0"/>
              <a:t># ---------------------------------------------------------</a:t>
            </a:r>
          </a:p>
          <a:p>
            <a:r>
              <a:rPr lang="en-US" sz="400" dirty="0"/>
              <a:t>def </a:t>
            </a:r>
            <a:r>
              <a:rPr lang="en-US" sz="400" dirty="0" err="1"/>
              <a:t>load_clean_data</a:t>
            </a:r>
            <a:r>
              <a:rPr lang="en-US" sz="400" dirty="0"/>
              <a:t>(filename):</a:t>
            </a:r>
          </a:p>
          <a:p>
            <a:r>
              <a:rPr lang="en-US" sz="400" dirty="0"/>
              <a:t>    with open(filename, 'r') as f:</a:t>
            </a:r>
          </a:p>
          <a:p>
            <a:r>
              <a:rPr lang="en-US" sz="400" dirty="0"/>
              <a:t>        lines = </a:t>
            </a:r>
            <a:r>
              <a:rPr lang="en-US" sz="400" dirty="0" err="1"/>
              <a:t>f.readlines</a:t>
            </a:r>
            <a:r>
              <a:rPr lang="en-US" sz="400" dirty="0"/>
              <a:t>()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data_lines</a:t>
            </a:r>
            <a:r>
              <a:rPr lang="en-US" sz="400" dirty="0"/>
              <a:t> = [line for line in lines if </a:t>
            </a:r>
            <a:r>
              <a:rPr lang="en-US" sz="400" dirty="0" err="1"/>
              <a:t>line.strip</a:t>
            </a:r>
            <a:r>
              <a:rPr lang="en-US" sz="400" dirty="0"/>
              <a:t>() and not </a:t>
            </a:r>
            <a:r>
              <a:rPr lang="en-US" sz="400" dirty="0" err="1"/>
              <a:t>line.strip</a:t>
            </a:r>
            <a:r>
              <a:rPr lang="en-US" sz="400" dirty="0"/>
              <a:t>().</a:t>
            </a:r>
            <a:r>
              <a:rPr lang="en-US" sz="400" dirty="0" err="1"/>
              <a:t>startswith</a:t>
            </a:r>
            <a:r>
              <a:rPr lang="en-US" sz="400" dirty="0"/>
              <a:t>('#')]</a:t>
            </a:r>
          </a:p>
          <a:p>
            <a:r>
              <a:rPr lang="en-US" sz="400" dirty="0"/>
              <a:t>    if not </a:t>
            </a:r>
            <a:r>
              <a:rPr lang="en-US" sz="400" dirty="0" err="1"/>
              <a:t>data_lines</a:t>
            </a:r>
            <a:r>
              <a:rPr lang="en-US" sz="400" dirty="0"/>
              <a:t>: raise </a:t>
            </a:r>
            <a:r>
              <a:rPr lang="en-US" sz="400" dirty="0" err="1"/>
              <a:t>ValueError</a:t>
            </a:r>
            <a:r>
              <a:rPr lang="en-US" sz="400" dirty="0"/>
              <a:t>("No data found")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ncols</a:t>
            </a:r>
            <a:r>
              <a:rPr lang="en-US" sz="400" dirty="0"/>
              <a:t> = </a:t>
            </a:r>
            <a:r>
              <a:rPr lang="en-US" sz="400" dirty="0" err="1"/>
              <a:t>len</a:t>
            </a:r>
            <a:r>
              <a:rPr lang="en-US" sz="400" dirty="0"/>
              <a:t>(</a:t>
            </a:r>
            <a:r>
              <a:rPr lang="en-US" sz="400" dirty="0" err="1"/>
              <a:t>data_lines</a:t>
            </a:r>
            <a:r>
              <a:rPr lang="en-US" sz="400" dirty="0"/>
              <a:t>[0].split())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clean_lines</a:t>
            </a:r>
            <a:r>
              <a:rPr lang="en-US" sz="400" dirty="0"/>
              <a:t> = [line for line in </a:t>
            </a:r>
            <a:r>
              <a:rPr lang="en-US" sz="400" dirty="0" err="1"/>
              <a:t>data_lines</a:t>
            </a:r>
            <a:r>
              <a:rPr lang="en-US" sz="400" dirty="0"/>
              <a:t> if </a:t>
            </a:r>
            <a:r>
              <a:rPr lang="en-US" sz="400" dirty="0" err="1"/>
              <a:t>len</a:t>
            </a:r>
            <a:r>
              <a:rPr lang="en-US" sz="400" dirty="0"/>
              <a:t>(</a:t>
            </a:r>
            <a:r>
              <a:rPr lang="en-US" sz="400" dirty="0" err="1"/>
              <a:t>line.split</a:t>
            </a:r>
            <a:r>
              <a:rPr lang="en-US" sz="400" dirty="0"/>
              <a:t>()) == </a:t>
            </a:r>
            <a:r>
              <a:rPr lang="en-US" sz="400" dirty="0" err="1"/>
              <a:t>ncols</a:t>
            </a:r>
            <a:r>
              <a:rPr lang="en-US" sz="400" dirty="0"/>
              <a:t>]</a:t>
            </a:r>
          </a:p>
          <a:p>
            <a:r>
              <a:rPr lang="en-US" sz="400" dirty="0"/>
              <a:t>    return </a:t>
            </a:r>
            <a:r>
              <a:rPr lang="en-US" sz="400" dirty="0" err="1"/>
              <a:t>np.loadtxt</a:t>
            </a:r>
            <a:r>
              <a:rPr lang="en-US" sz="400" dirty="0"/>
              <a:t>(</a:t>
            </a:r>
            <a:r>
              <a:rPr lang="en-US" sz="400" dirty="0" err="1"/>
              <a:t>BytesIO</a:t>
            </a:r>
            <a:r>
              <a:rPr lang="en-US" sz="400" dirty="0"/>
              <a:t>("".join(</a:t>
            </a:r>
            <a:r>
              <a:rPr lang="en-US" sz="400" dirty="0" err="1"/>
              <a:t>clean_lines</a:t>
            </a:r>
            <a:r>
              <a:rPr lang="en-US" sz="400" dirty="0"/>
              <a:t>).encode()), </a:t>
            </a:r>
            <a:r>
              <a:rPr lang="en-US" sz="400" dirty="0" err="1"/>
              <a:t>dtype</a:t>
            </a:r>
            <a:r>
              <a:rPr lang="en-US" sz="400" dirty="0"/>
              <a:t>=complex)</a:t>
            </a:r>
          </a:p>
          <a:p>
            <a:endParaRPr lang="en-US" sz="400" dirty="0"/>
          </a:p>
          <a:p>
            <a:r>
              <a:rPr lang="en-US" sz="400" dirty="0"/>
              <a:t>filename = '</a:t>
            </a:r>
            <a:r>
              <a:rPr lang="en-US" sz="400" dirty="0" err="1"/>
              <a:t>cavity_example.dat.log</a:t>
            </a:r>
            <a:r>
              <a:rPr lang="en-US" sz="400" dirty="0"/>
              <a:t>' # Change this to your file</a:t>
            </a:r>
          </a:p>
          <a:p>
            <a:endParaRPr lang="en-US" sz="400" dirty="0"/>
          </a:p>
          <a:p>
            <a:r>
              <a:rPr lang="en-US" sz="400" dirty="0"/>
              <a:t>try:</a:t>
            </a:r>
          </a:p>
          <a:p>
            <a:r>
              <a:rPr lang="en-US" sz="400" dirty="0"/>
              <a:t>    data = </a:t>
            </a:r>
            <a:r>
              <a:rPr lang="en-US" sz="400" dirty="0" err="1"/>
              <a:t>load_clean_data</a:t>
            </a:r>
            <a:r>
              <a:rPr lang="en-US" sz="400" dirty="0"/>
              <a:t>(filename)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t_fs</a:t>
            </a:r>
            <a:r>
              <a:rPr lang="en-US" sz="400" dirty="0"/>
              <a:t> = data[:, 0].real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rho_flattened</a:t>
            </a:r>
            <a:r>
              <a:rPr lang="en-US" sz="400" dirty="0"/>
              <a:t> = data[:, 1:]</a:t>
            </a:r>
          </a:p>
          <a:p>
            <a:r>
              <a:rPr lang="en-US" sz="400" dirty="0"/>
              <a:t>except Exception as e:</a:t>
            </a:r>
          </a:p>
          <a:p>
            <a:r>
              <a:rPr lang="en-US" sz="400" dirty="0"/>
              <a:t>    print(</a:t>
            </a:r>
            <a:r>
              <a:rPr lang="en-US" sz="400" dirty="0" err="1"/>
              <a:t>f"Error</a:t>
            </a:r>
            <a:r>
              <a:rPr lang="en-US" sz="400" dirty="0"/>
              <a:t> loading data: {e}")</a:t>
            </a:r>
          </a:p>
          <a:p>
            <a:r>
              <a:rPr lang="en-US" sz="400" dirty="0"/>
              <a:t>    # Create dummy data for visualization if file missing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t_fs</a:t>
            </a:r>
            <a:r>
              <a:rPr lang="en-US" sz="400" dirty="0"/>
              <a:t> = </a:t>
            </a:r>
            <a:r>
              <a:rPr lang="en-US" sz="400" dirty="0" err="1"/>
              <a:t>np.linspace</a:t>
            </a:r>
            <a:r>
              <a:rPr lang="en-US" sz="400" dirty="0"/>
              <a:t>(0, 1000, 100)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rho_flattened</a:t>
            </a:r>
            <a:r>
              <a:rPr lang="en-US" sz="400" dirty="0"/>
              <a:t> = </a:t>
            </a:r>
            <a:r>
              <a:rPr lang="en-US" sz="400" dirty="0" err="1"/>
              <a:t>np.zeros</a:t>
            </a:r>
            <a:r>
              <a:rPr lang="en-US" sz="400" dirty="0"/>
              <a:t>((100, 16), </a:t>
            </a:r>
            <a:r>
              <a:rPr lang="en-US" sz="400" dirty="0" err="1"/>
              <a:t>dtype</a:t>
            </a:r>
            <a:r>
              <a:rPr lang="en-US" sz="400" dirty="0"/>
              <a:t>=complex)</a:t>
            </a:r>
          </a:p>
          <a:p>
            <a:endParaRPr lang="en-US" sz="400" dirty="0"/>
          </a:p>
          <a:p>
            <a:r>
              <a:rPr lang="en-US" sz="400" dirty="0"/>
              <a:t># ---------------------------------------------------------</a:t>
            </a:r>
          </a:p>
          <a:p>
            <a:r>
              <a:rPr lang="en-US" sz="400" dirty="0"/>
              <a:t># 4. Basis Transformation &amp; Processing</a:t>
            </a:r>
          </a:p>
          <a:p>
            <a:r>
              <a:rPr lang="en-US" sz="400" dirty="0"/>
              <a:t># ---------------------------------------------------------</a:t>
            </a:r>
          </a:p>
          <a:p>
            <a:r>
              <a:rPr lang="en-US" sz="400" dirty="0"/>
              <a:t># Storage for plotting</a:t>
            </a:r>
          </a:p>
          <a:p>
            <a:r>
              <a:rPr lang="en-US" sz="400" dirty="0"/>
              <a:t># Site Basis</a:t>
            </a:r>
          </a:p>
          <a:p>
            <a:r>
              <a:rPr lang="en-US" sz="400" dirty="0"/>
              <a:t>pop_g0 = [] # |g,0&gt;</a:t>
            </a:r>
          </a:p>
          <a:p>
            <a:r>
              <a:rPr lang="en-US" sz="400" dirty="0"/>
              <a:t>pop_e0 = [] # |e,0&gt;</a:t>
            </a:r>
          </a:p>
          <a:p>
            <a:r>
              <a:rPr lang="en-US" sz="400" dirty="0"/>
              <a:t>pop_g1 = [] # |g,1&gt;</a:t>
            </a:r>
          </a:p>
          <a:p>
            <a:r>
              <a:rPr lang="en-US" sz="400" dirty="0"/>
              <a:t>pop_e1 = [] # |e,1&gt;</a:t>
            </a:r>
          </a:p>
          <a:p>
            <a:r>
              <a:rPr lang="en-US" sz="400" dirty="0" err="1"/>
              <a:t>coh_site_ge</a:t>
            </a:r>
            <a:r>
              <a:rPr lang="en-US" sz="400" dirty="0"/>
              <a:t> = [] # Coherence |g,0&gt; &lt;-&gt; |e,0&gt;</a:t>
            </a:r>
          </a:p>
          <a:p>
            <a:endParaRPr lang="en-US" sz="400" dirty="0"/>
          </a:p>
          <a:p>
            <a:r>
              <a:rPr lang="en-US" sz="400" dirty="0"/>
              <a:t># Energy Basis</a:t>
            </a:r>
          </a:p>
          <a:p>
            <a:r>
              <a:rPr lang="en-US" sz="400" dirty="0"/>
              <a:t>pop_E0 = [] # Ground State</a:t>
            </a:r>
          </a:p>
          <a:p>
            <a:r>
              <a:rPr lang="en-US" sz="400" dirty="0" err="1"/>
              <a:t>pop_LP</a:t>
            </a:r>
            <a:r>
              <a:rPr lang="en-US" sz="400" dirty="0"/>
              <a:t> = [] # Lower Polariton (E1)</a:t>
            </a:r>
          </a:p>
          <a:p>
            <a:r>
              <a:rPr lang="en-US" sz="400" dirty="0" err="1"/>
              <a:t>pop_UP</a:t>
            </a:r>
            <a:r>
              <a:rPr lang="en-US" sz="400" dirty="0"/>
              <a:t> = [] # Upper Polariton (E2)</a:t>
            </a:r>
          </a:p>
          <a:p>
            <a:r>
              <a:rPr lang="en-US" sz="400" dirty="0"/>
              <a:t>coh_eng_01 = [] # Coherence Ground &lt;-&gt; LP</a:t>
            </a:r>
          </a:p>
          <a:p>
            <a:r>
              <a:rPr lang="en-US" sz="400" dirty="0"/>
              <a:t>coh_eng_12 = [] # Coherence LP &lt;-&gt; UP</a:t>
            </a:r>
          </a:p>
          <a:p>
            <a:endParaRPr lang="en-US" sz="400" dirty="0"/>
          </a:p>
          <a:p>
            <a:r>
              <a:rPr lang="en-US" sz="400" dirty="0"/>
              <a:t>purity = []</a:t>
            </a:r>
          </a:p>
          <a:p>
            <a:endParaRPr lang="en-US" sz="400" dirty="0"/>
          </a:p>
          <a:p>
            <a:r>
              <a:rPr lang="en-US" sz="400" dirty="0"/>
              <a:t>for row in </a:t>
            </a:r>
            <a:r>
              <a:rPr lang="en-US" sz="400" dirty="0" err="1"/>
              <a:t>rho_flattened</a:t>
            </a:r>
            <a:r>
              <a:rPr lang="en-US" sz="400" dirty="0"/>
              <a:t>:</a:t>
            </a:r>
          </a:p>
          <a:p>
            <a:r>
              <a:rPr lang="en-US" sz="400" dirty="0"/>
              <a:t>    # 1. Reconstruct Site Density Matrix (4x4)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rho_site</a:t>
            </a:r>
            <a:r>
              <a:rPr lang="en-US" sz="400" dirty="0"/>
              <a:t> = </a:t>
            </a:r>
            <a:r>
              <a:rPr lang="en-US" sz="400" dirty="0" err="1"/>
              <a:t>row.reshape</a:t>
            </a:r>
            <a:r>
              <a:rPr lang="en-US" sz="400" dirty="0"/>
              <a:t>((2*N, 2*N))</a:t>
            </a:r>
          </a:p>
          <a:p>
            <a:r>
              <a:rPr lang="en-US" sz="400" dirty="0"/>
              <a:t>    </a:t>
            </a:r>
          </a:p>
          <a:p>
            <a:r>
              <a:rPr lang="en-US" sz="400" dirty="0"/>
              <a:t>    # 2. Purity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purity.append</a:t>
            </a:r>
            <a:r>
              <a:rPr lang="en-US" sz="400" dirty="0"/>
              <a:t>(</a:t>
            </a:r>
            <a:r>
              <a:rPr lang="en-US" sz="400" dirty="0" err="1"/>
              <a:t>np.real</a:t>
            </a:r>
            <a:r>
              <a:rPr lang="en-US" sz="400" dirty="0"/>
              <a:t>(</a:t>
            </a:r>
            <a:r>
              <a:rPr lang="en-US" sz="400" dirty="0" err="1"/>
              <a:t>np.trace</a:t>
            </a:r>
            <a:r>
              <a:rPr lang="en-US" sz="400" dirty="0"/>
              <a:t>(</a:t>
            </a:r>
            <a:r>
              <a:rPr lang="en-US" sz="400" dirty="0" err="1"/>
              <a:t>rho_site</a:t>
            </a:r>
            <a:r>
              <a:rPr lang="en-US" sz="400" dirty="0"/>
              <a:t> @ </a:t>
            </a:r>
            <a:r>
              <a:rPr lang="en-US" sz="400" dirty="0" err="1"/>
              <a:t>rho_site</a:t>
            </a:r>
            <a:r>
              <a:rPr lang="en-US" sz="400" dirty="0"/>
              <a:t>)))</a:t>
            </a:r>
          </a:p>
          <a:p>
            <a:r>
              <a:rPr lang="en-US" sz="400" dirty="0"/>
              <a:t>    </a:t>
            </a:r>
          </a:p>
          <a:p>
            <a:r>
              <a:rPr lang="en-US" sz="400" dirty="0"/>
              <a:t>    # 3. Site Basis Observables</a:t>
            </a:r>
          </a:p>
          <a:p>
            <a:r>
              <a:rPr lang="en-US" sz="400" dirty="0"/>
              <a:t>    # Indices: 0=|g,0&gt;, 1=|g,1&gt;, 2=|e,0&gt;, 3=|e,1&gt;</a:t>
            </a:r>
          </a:p>
          <a:p>
            <a:r>
              <a:rPr lang="en-US" sz="400" dirty="0"/>
              <a:t>    pop_g0.append(</a:t>
            </a:r>
            <a:r>
              <a:rPr lang="en-US" sz="400" dirty="0" err="1"/>
              <a:t>rho_site</a:t>
            </a:r>
            <a:r>
              <a:rPr lang="en-US" sz="400" dirty="0"/>
              <a:t>[0, 0].real)</a:t>
            </a:r>
          </a:p>
          <a:p>
            <a:r>
              <a:rPr lang="en-US" sz="400" dirty="0"/>
              <a:t>    pop_e0.append(</a:t>
            </a:r>
            <a:r>
              <a:rPr lang="en-US" sz="400" dirty="0" err="1"/>
              <a:t>rho_site</a:t>
            </a:r>
            <a:r>
              <a:rPr lang="en-US" sz="400" dirty="0"/>
              <a:t>[2, 2].real)</a:t>
            </a:r>
          </a:p>
          <a:p>
            <a:r>
              <a:rPr lang="en-US" sz="400" dirty="0"/>
              <a:t>    pop_g1.append(</a:t>
            </a:r>
            <a:r>
              <a:rPr lang="en-US" sz="400" dirty="0" err="1"/>
              <a:t>rho_site</a:t>
            </a:r>
            <a:r>
              <a:rPr lang="en-US" sz="400" dirty="0"/>
              <a:t>[1, 1].real)</a:t>
            </a:r>
          </a:p>
          <a:p>
            <a:r>
              <a:rPr lang="en-US" sz="400" dirty="0"/>
              <a:t>    pop_e1.append(</a:t>
            </a:r>
            <a:r>
              <a:rPr lang="en-US" sz="400" dirty="0" err="1"/>
              <a:t>rho_site</a:t>
            </a:r>
            <a:r>
              <a:rPr lang="en-US" sz="400" dirty="0"/>
              <a:t>[3, 3].real)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coh_site_ge.append</a:t>
            </a:r>
            <a:r>
              <a:rPr lang="en-US" sz="400" dirty="0"/>
              <a:t>(</a:t>
            </a:r>
            <a:r>
              <a:rPr lang="en-US" sz="400" dirty="0" err="1"/>
              <a:t>rho_site</a:t>
            </a:r>
            <a:r>
              <a:rPr lang="en-US" sz="400" dirty="0"/>
              <a:t>[0, 2]) # Coherence between g,0 and e,0</a:t>
            </a:r>
          </a:p>
          <a:p>
            <a:r>
              <a:rPr lang="en-US" sz="400" dirty="0"/>
              <a:t>    </a:t>
            </a:r>
          </a:p>
          <a:p>
            <a:r>
              <a:rPr lang="en-US" sz="400" dirty="0"/>
              <a:t>    # 4. Transform to Energy Basis: </a:t>
            </a:r>
            <a:r>
              <a:rPr lang="en-US" sz="400" dirty="0" err="1"/>
              <a:t>rho_E</a:t>
            </a:r>
            <a:r>
              <a:rPr lang="en-US" sz="400" dirty="0"/>
              <a:t> = </a:t>
            </a:r>
            <a:r>
              <a:rPr lang="en-US" sz="400" dirty="0" err="1"/>
              <a:t>U^dagger</a:t>
            </a:r>
            <a:r>
              <a:rPr lang="en-US" sz="400" dirty="0"/>
              <a:t> * </a:t>
            </a:r>
            <a:r>
              <a:rPr lang="en-US" sz="400" dirty="0" err="1"/>
              <a:t>rho_S</a:t>
            </a:r>
            <a:r>
              <a:rPr lang="en-US" sz="400" dirty="0"/>
              <a:t> * U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rho_eng</a:t>
            </a:r>
            <a:r>
              <a:rPr lang="en-US" sz="400" dirty="0"/>
              <a:t> = </a:t>
            </a:r>
            <a:r>
              <a:rPr lang="en-US" sz="400" dirty="0" err="1"/>
              <a:t>U.conj</a:t>
            </a:r>
            <a:r>
              <a:rPr lang="en-US" sz="400" dirty="0"/>
              <a:t>().T @ </a:t>
            </a:r>
            <a:r>
              <a:rPr lang="en-US" sz="400" dirty="0" err="1"/>
              <a:t>rho_site</a:t>
            </a:r>
            <a:r>
              <a:rPr lang="en-US" sz="400" dirty="0"/>
              <a:t> @ U</a:t>
            </a:r>
          </a:p>
          <a:p>
            <a:r>
              <a:rPr lang="en-US" sz="400" dirty="0"/>
              <a:t>    </a:t>
            </a:r>
          </a:p>
          <a:p>
            <a:r>
              <a:rPr lang="en-US" sz="400" dirty="0"/>
              <a:t>    # 5. Energy Basis Observables</a:t>
            </a:r>
          </a:p>
          <a:p>
            <a:r>
              <a:rPr lang="en-US" sz="400" dirty="0"/>
              <a:t>    # Indices: 0=GS, 1=LP, 2=UP, 3=High</a:t>
            </a:r>
          </a:p>
          <a:p>
            <a:r>
              <a:rPr lang="en-US" sz="400" dirty="0"/>
              <a:t>    pop_E0.append(</a:t>
            </a:r>
            <a:r>
              <a:rPr lang="en-US" sz="400" dirty="0" err="1"/>
              <a:t>rho_eng</a:t>
            </a:r>
            <a:r>
              <a:rPr lang="en-US" sz="400" dirty="0"/>
              <a:t>[0, 0].real)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pop_LP.append</a:t>
            </a:r>
            <a:r>
              <a:rPr lang="en-US" sz="400" dirty="0"/>
              <a:t>(</a:t>
            </a:r>
            <a:r>
              <a:rPr lang="en-US" sz="400" dirty="0" err="1"/>
              <a:t>rho_eng</a:t>
            </a:r>
            <a:r>
              <a:rPr lang="en-US" sz="400" dirty="0"/>
              <a:t>[1, 1].real)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pop_UP.append</a:t>
            </a:r>
            <a:r>
              <a:rPr lang="en-US" sz="400" dirty="0"/>
              <a:t>(</a:t>
            </a:r>
            <a:r>
              <a:rPr lang="en-US" sz="400" dirty="0" err="1"/>
              <a:t>rho_eng</a:t>
            </a:r>
            <a:r>
              <a:rPr lang="en-US" sz="400" dirty="0"/>
              <a:t>[2, 2].real)</a:t>
            </a:r>
          </a:p>
          <a:p>
            <a:r>
              <a:rPr lang="en-US" sz="400" dirty="0"/>
              <a:t>    </a:t>
            </a:r>
          </a:p>
          <a:p>
            <a:r>
              <a:rPr lang="en-US" sz="400" dirty="0"/>
              <a:t>    coh_eng_01.append(</a:t>
            </a:r>
            <a:r>
              <a:rPr lang="en-US" sz="400" dirty="0" err="1"/>
              <a:t>rho_eng</a:t>
            </a:r>
            <a:r>
              <a:rPr lang="en-US" sz="400" dirty="0"/>
              <a:t>[0, 1]) # Coherence GS &lt;-&gt; LP</a:t>
            </a:r>
          </a:p>
          <a:p>
            <a:r>
              <a:rPr lang="en-US" sz="400" dirty="0"/>
              <a:t>    coh_eng_12.append(</a:t>
            </a:r>
            <a:r>
              <a:rPr lang="en-US" sz="400" dirty="0" err="1"/>
              <a:t>rho_eng</a:t>
            </a:r>
            <a:r>
              <a:rPr lang="en-US" sz="400" dirty="0"/>
              <a:t>[1, 2]) # Coherence LP &lt;-&gt; UP</a:t>
            </a:r>
          </a:p>
          <a:p>
            <a:endParaRPr lang="en-US" sz="400" dirty="0"/>
          </a:p>
          <a:p>
            <a:r>
              <a:rPr lang="en-US" sz="400" dirty="0"/>
              <a:t># Convert lists to arrays</a:t>
            </a:r>
          </a:p>
          <a:p>
            <a:r>
              <a:rPr lang="en-US" sz="400" dirty="0"/>
              <a:t>pop_g0 = </a:t>
            </a:r>
            <a:r>
              <a:rPr lang="en-US" sz="400" dirty="0" err="1"/>
              <a:t>np.array</a:t>
            </a:r>
            <a:r>
              <a:rPr lang="en-US" sz="400" dirty="0"/>
              <a:t>(pop_g0)</a:t>
            </a:r>
          </a:p>
          <a:p>
            <a:r>
              <a:rPr lang="en-US" sz="400" dirty="0"/>
              <a:t>pop_e0 = </a:t>
            </a:r>
            <a:r>
              <a:rPr lang="en-US" sz="400" dirty="0" err="1"/>
              <a:t>np.array</a:t>
            </a:r>
            <a:r>
              <a:rPr lang="en-US" sz="400" dirty="0"/>
              <a:t>(pop_e0)</a:t>
            </a:r>
          </a:p>
          <a:p>
            <a:r>
              <a:rPr lang="en-US" sz="400" dirty="0" err="1"/>
              <a:t>coh_site_ge</a:t>
            </a:r>
            <a:r>
              <a:rPr lang="en-US" sz="400" dirty="0"/>
              <a:t> = </a:t>
            </a:r>
            <a:r>
              <a:rPr lang="en-US" sz="400" dirty="0" err="1"/>
              <a:t>np.array</a:t>
            </a:r>
            <a:r>
              <a:rPr lang="en-US" sz="400" dirty="0"/>
              <a:t>(</a:t>
            </a:r>
            <a:r>
              <a:rPr lang="en-US" sz="400" dirty="0" err="1"/>
              <a:t>coh_site_ge</a:t>
            </a:r>
            <a:r>
              <a:rPr lang="en-US" sz="400" dirty="0"/>
              <a:t>)</a:t>
            </a:r>
          </a:p>
          <a:p>
            <a:r>
              <a:rPr lang="en-US" sz="400" dirty="0"/>
              <a:t>pop_E0 = </a:t>
            </a:r>
            <a:r>
              <a:rPr lang="en-US" sz="400" dirty="0" err="1"/>
              <a:t>np.array</a:t>
            </a:r>
            <a:r>
              <a:rPr lang="en-US" sz="400" dirty="0"/>
              <a:t>(pop_E0)</a:t>
            </a:r>
          </a:p>
          <a:p>
            <a:r>
              <a:rPr lang="en-US" sz="400" dirty="0" err="1"/>
              <a:t>pop_LP</a:t>
            </a:r>
            <a:r>
              <a:rPr lang="en-US" sz="400" dirty="0"/>
              <a:t> = </a:t>
            </a:r>
            <a:r>
              <a:rPr lang="en-US" sz="400" dirty="0" err="1"/>
              <a:t>np.array</a:t>
            </a:r>
            <a:r>
              <a:rPr lang="en-US" sz="400" dirty="0"/>
              <a:t>(</a:t>
            </a:r>
            <a:r>
              <a:rPr lang="en-US" sz="400" dirty="0" err="1"/>
              <a:t>pop_LP</a:t>
            </a:r>
            <a:r>
              <a:rPr lang="en-US" sz="400" dirty="0"/>
              <a:t>)</a:t>
            </a:r>
          </a:p>
          <a:p>
            <a:r>
              <a:rPr lang="en-US" sz="400" dirty="0" err="1"/>
              <a:t>pop_UP</a:t>
            </a:r>
            <a:r>
              <a:rPr lang="en-US" sz="400" dirty="0"/>
              <a:t> = </a:t>
            </a:r>
            <a:r>
              <a:rPr lang="en-US" sz="400" dirty="0" err="1"/>
              <a:t>np.array</a:t>
            </a:r>
            <a:r>
              <a:rPr lang="en-US" sz="400" dirty="0"/>
              <a:t>(</a:t>
            </a:r>
            <a:r>
              <a:rPr lang="en-US" sz="400" dirty="0" err="1"/>
              <a:t>pop_UP</a:t>
            </a:r>
            <a:r>
              <a:rPr lang="en-US" sz="400" dirty="0"/>
              <a:t>)</a:t>
            </a:r>
          </a:p>
          <a:p>
            <a:r>
              <a:rPr lang="en-US" sz="400" dirty="0"/>
              <a:t>coh_eng_01 = </a:t>
            </a:r>
            <a:r>
              <a:rPr lang="en-US" sz="400" dirty="0" err="1"/>
              <a:t>np.array</a:t>
            </a:r>
            <a:r>
              <a:rPr lang="en-US" sz="400" dirty="0"/>
              <a:t>(coh_eng_01)</a:t>
            </a:r>
          </a:p>
          <a:p>
            <a:r>
              <a:rPr lang="en-US" sz="400" dirty="0"/>
              <a:t>coh_eng_12 = </a:t>
            </a:r>
            <a:r>
              <a:rPr lang="en-US" sz="400" dirty="0" err="1"/>
              <a:t>np.array</a:t>
            </a:r>
            <a:r>
              <a:rPr lang="en-US" sz="400" dirty="0"/>
              <a:t>(coh_eng_12)</a:t>
            </a:r>
          </a:p>
          <a:p>
            <a:r>
              <a:rPr lang="en-US" sz="400" dirty="0"/>
              <a:t>purity = </a:t>
            </a:r>
            <a:r>
              <a:rPr lang="en-US" sz="400" dirty="0" err="1"/>
              <a:t>np.array</a:t>
            </a:r>
            <a:r>
              <a:rPr lang="en-US" sz="400" dirty="0"/>
              <a:t>(purity)</a:t>
            </a:r>
          </a:p>
          <a:p>
            <a:endParaRPr lang="en-US" sz="400" dirty="0"/>
          </a:p>
          <a:p>
            <a:r>
              <a:rPr lang="en-US" sz="400" dirty="0"/>
              <a:t># ---------------------------------------------------------</a:t>
            </a:r>
          </a:p>
          <a:p>
            <a:r>
              <a:rPr lang="en-US" sz="400" dirty="0"/>
              <a:t># 5. Plotting (5-Panel Layout)</a:t>
            </a:r>
          </a:p>
          <a:p>
            <a:r>
              <a:rPr lang="en-US" sz="400" dirty="0"/>
              <a:t># ---------------------------------------------------------</a:t>
            </a:r>
          </a:p>
          <a:p>
            <a:r>
              <a:rPr lang="en-US" sz="400" dirty="0"/>
              <a:t>fig = </a:t>
            </a:r>
            <a:r>
              <a:rPr lang="en-US" sz="400" dirty="0" err="1"/>
              <a:t>plt.figure</a:t>
            </a:r>
            <a:r>
              <a:rPr lang="en-US" sz="400" dirty="0"/>
              <a:t>(</a:t>
            </a:r>
            <a:r>
              <a:rPr lang="en-US" sz="400" dirty="0" err="1"/>
              <a:t>figsize</a:t>
            </a:r>
            <a:r>
              <a:rPr lang="en-US" sz="400" dirty="0"/>
              <a:t>=(7, 6))</a:t>
            </a:r>
          </a:p>
          <a:p>
            <a:r>
              <a:rPr lang="en-US" sz="400" dirty="0" err="1"/>
              <a:t>gs</a:t>
            </a:r>
            <a:r>
              <a:rPr lang="en-US" sz="400" dirty="0"/>
              <a:t> = </a:t>
            </a:r>
            <a:r>
              <a:rPr lang="en-US" sz="400" dirty="0" err="1"/>
              <a:t>fig.add_gridspec</a:t>
            </a:r>
            <a:r>
              <a:rPr lang="en-US" sz="400" dirty="0"/>
              <a:t>(3, 2, </a:t>
            </a:r>
            <a:r>
              <a:rPr lang="en-US" sz="400" dirty="0" err="1"/>
              <a:t>height_ratios</a:t>
            </a:r>
            <a:r>
              <a:rPr lang="en-US" sz="400" dirty="0"/>
              <a:t>=[1, 1, 0.7], </a:t>
            </a:r>
            <a:r>
              <a:rPr lang="en-US" sz="400" dirty="0" err="1"/>
              <a:t>hspace</a:t>
            </a:r>
            <a:r>
              <a:rPr lang="en-US" sz="400" dirty="0"/>
              <a:t>=0.4, </a:t>
            </a:r>
            <a:r>
              <a:rPr lang="en-US" sz="400" dirty="0" err="1"/>
              <a:t>wspace</a:t>
            </a:r>
            <a:r>
              <a:rPr lang="en-US" sz="400" dirty="0"/>
              <a:t>=0.2)</a:t>
            </a:r>
          </a:p>
          <a:p>
            <a:endParaRPr lang="en-US" sz="400" dirty="0"/>
          </a:p>
          <a:p>
            <a:r>
              <a:rPr lang="en-US" sz="400" dirty="0"/>
              <a:t># --- Panel 1: Site Populations ---</a:t>
            </a:r>
          </a:p>
          <a:p>
            <a:r>
              <a:rPr lang="en-US" sz="400" dirty="0"/>
              <a:t>ax1 = </a:t>
            </a:r>
            <a:r>
              <a:rPr lang="en-US" sz="400" dirty="0" err="1"/>
              <a:t>fig.add_subplot</a:t>
            </a:r>
            <a:r>
              <a:rPr lang="en-US" sz="400" dirty="0"/>
              <a:t>(</a:t>
            </a:r>
            <a:r>
              <a:rPr lang="en-US" sz="400" dirty="0" err="1"/>
              <a:t>gs</a:t>
            </a:r>
            <a:r>
              <a:rPr lang="en-US" sz="400" dirty="0"/>
              <a:t>[0, 0])</a:t>
            </a:r>
          </a:p>
          <a:p>
            <a:r>
              <a:rPr lang="en-US" sz="400" dirty="0"/>
              <a:t>ax1.plot(</a:t>
            </a:r>
            <a:r>
              <a:rPr lang="en-US" sz="400" dirty="0" err="1"/>
              <a:t>t_fs</a:t>
            </a:r>
            <a:r>
              <a:rPr lang="en-US" sz="400" dirty="0"/>
              <a:t>, pop_g0, '-', color='C0', label=r'$|g,0\</a:t>
            </a:r>
            <a:r>
              <a:rPr lang="en-US" sz="400" dirty="0" err="1"/>
              <a:t>rangle</a:t>
            </a:r>
            <a:r>
              <a:rPr lang="en-US" sz="400" dirty="0"/>
              <a:t>$')</a:t>
            </a:r>
          </a:p>
          <a:p>
            <a:r>
              <a:rPr lang="en-US" sz="400" dirty="0"/>
              <a:t>ax1.plot(</a:t>
            </a:r>
            <a:r>
              <a:rPr lang="en-US" sz="400" dirty="0" err="1"/>
              <a:t>t_fs</a:t>
            </a:r>
            <a:r>
              <a:rPr lang="en-US" sz="400" dirty="0"/>
              <a:t>, pop_e0, '-', color='C1', label=r'$|e,0\</a:t>
            </a:r>
            <a:r>
              <a:rPr lang="en-US" sz="400" dirty="0" err="1"/>
              <a:t>rangle</a:t>
            </a:r>
            <a:r>
              <a:rPr lang="en-US" sz="400" dirty="0"/>
              <a:t>$')</a:t>
            </a:r>
          </a:p>
          <a:p>
            <a:r>
              <a:rPr lang="en-US" sz="400" dirty="0"/>
              <a:t>ax1.plot(</a:t>
            </a:r>
            <a:r>
              <a:rPr lang="en-US" sz="400" dirty="0" err="1"/>
              <a:t>t_fs</a:t>
            </a:r>
            <a:r>
              <a:rPr lang="en-US" sz="400" dirty="0"/>
              <a:t>, pop_g1, '-', color='C2', label=r'$|g,1\</a:t>
            </a:r>
            <a:r>
              <a:rPr lang="en-US" sz="400" dirty="0" err="1"/>
              <a:t>rangle</a:t>
            </a:r>
            <a:r>
              <a:rPr lang="en-US" sz="400" dirty="0"/>
              <a:t>$')</a:t>
            </a:r>
          </a:p>
          <a:p>
            <a:r>
              <a:rPr lang="en-US" sz="400" dirty="0"/>
              <a:t>ax1.plot(</a:t>
            </a:r>
            <a:r>
              <a:rPr lang="en-US" sz="400" dirty="0" err="1"/>
              <a:t>t_fs</a:t>
            </a:r>
            <a:r>
              <a:rPr lang="en-US" sz="400" dirty="0"/>
              <a:t>, pop_e1, '-', color='C3', label=r'$|e,1\</a:t>
            </a:r>
            <a:r>
              <a:rPr lang="en-US" sz="400" dirty="0" err="1"/>
              <a:t>rangle</a:t>
            </a:r>
            <a:r>
              <a:rPr lang="en-US" sz="400" dirty="0"/>
              <a:t>$')</a:t>
            </a:r>
          </a:p>
          <a:p>
            <a:r>
              <a:rPr lang="en-US" sz="400" dirty="0"/>
              <a:t>ax1.set_ylabel('Population')</a:t>
            </a:r>
          </a:p>
          <a:p>
            <a:r>
              <a:rPr lang="en-US" sz="400" dirty="0"/>
              <a:t>ax1.set_title(r'$|\</a:t>
            </a:r>
            <a:r>
              <a:rPr lang="en-US" sz="400" dirty="0" err="1"/>
              <a:t>mathrm</a:t>
            </a:r>
            <a:r>
              <a:rPr lang="en-US" sz="400" dirty="0"/>
              <a:t>{m}\</a:t>
            </a:r>
            <a:r>
              <a:rPr lang="en-US" sz="400" dirty="0" err="1"/>
              <a:t>otimes</a:t>
            </a:r>
            <a:r>
              <a:rPr lang="en-US" sz="400" dirty="0"/>
              <a:t> \</a:t>
            </a:r>
            <a:r>
              <a:rPr lang="en-US" sz="400" dirty="0" err="1"/>
              <a:t>mathrm</a:t>
            </a:r>
            <a:r>
              <a:rPr lang="en-US" sz="400" dirty="0"/>
              <a:t>{c} \</a:t>
            </a:r>
            <a:r>
              <a:rPr lang="en-US" sz="400" dirty="0" err="1"/>
              <a:t>rangle</a:t>
            </a:r>
            <a:r>
              <a:rPr lang="en-US" sz="400" dirty="0"/>
              <a:t>$ basis Populations')</a:t>
            </a:r>
          </a:p>
          <a:p>
            <a:r>
              <a:rPr lang="en-US" sz="400" dirty="0"/>
              <a:t>ax1.legend(</a:t>
            </a:r>
            <a:r>
              <a:rPr lang="en-US" sz="400" dirty="0" err="1"/>
              <a:t>frameon</a:t>
            </a:r>
            <a:r>
              <a:rPr lang="en-US" sz="400" dirty="0"/>
              <a:t>=False, loc='best', </a:t>
            </a:r>
            <a:r>
              <a:rPr lang="en-US" sz="400" dirty="0" err="1"/>
              <a:t>ncol</a:t>
            </a:r>
            <a:r>
              <a:rPr lang="en-US" sz="400" dirty="0"/>
              <a:t>=2)</a:t>
            </a:r>
          </a:p>
          <a:p>
            <a:r>
              <a:rPr lang="en-US" sz="400" dirty="0"/>
              <a:t>ax1.grid(False)</a:t>
            </a:r>
          </a:p>
          <a:p>
            <a:endParaRPr lang="en-US" sz="400" dirty="0"/>
          </a:p>
          <a:p>
            <a:endParaRPr lang="en-US" sz="400" dirty="0"/>
          </a:p>
          <a:p>
            <a:endParaRPr lang="en-US" sz="400" dirty="0"/>
          </a:p>
          <a:p>
            <a:r>
              <a:rPr lang="en-US" sz="400" dirty="0"/>
              <a:t># --- Panel 3: Energy Populations ---</a:t>
            </a:r>
          </a:p>
          <a:p>
            <a:r>
              <a:rPr lang="en-US" sz="400" dirty="0"/>
              <a:t>ax3 = </a:t>
            </a:r>
            <a:r>
              <a:rPr lang="en-US" sz="400" dirty="0" err="1"/>
              <a:t>fig.add_subplot</a:t>
            </a:r>
            <a:r>
              <a:rPr lang="en-US" sz="400" dirty="0"/>
              <a:t>(</a:t>
            </a:r>
            <a:r>
              <a:rPr lang="en-US" sz="400" dirty="0" err="1"/>
              <a:t>gs</a:t>
            </a:r>
            <a:r>
              <a:rPr lang="en-US" sz="400" dirty="0"/>
              <a:t>[0, 1])</a:t>
            </a:r>
          </a:p>
          <a:p>
            <a:r>
              <a:rPr lang="en-US" sz="400" dirty="0"/>
              <a:t>ax3.plot(</a:t>
            </a:r>
            <a:r>
              <a:rPr lang="en-US" sz="400" dirty="0" err="1"/>
              <a:t>t_fs</a:t>
            </a:r>
            <a:r>
              <a:rPr lang="en-US" sz="400" dirty="0"/>
              <a:t>, pop_E0, '-', color='k', alpha=0.6, label=r'$|GS\</a:t>
            </a:r>
            <a:r>
              <a:rPr lang="en-US" sz="400" dirty="0" err="1"/>
              <a:t>rangle</a:t>
            </a:r>
            <a:r>
              <a:rPr lang="en-US" sz="400" dirty="0"/>
              <a:t>$')</a:t>
            </a:r>
          </a:p>
          <a:p>
            <a:r>
              <a:rPr lang="en-US" sz="400" dirty="0"/>
              <a:t>ax3.plot(</a:t>
            </a:r>
            <a:r>
              <a:rPr lang="en-US" sz="400" dirty="0" err="1"/>
              <a:t>t_fs</a:t>
            </a:r>
            <a:r>
              <a:rPr lang="en-US" sz="400" dirty="0"/>
              <a:t>, </a:t>
            </a:r>
            <a:r>
              <a:rPr lang="en-US" sz="400" dirty="0" err="1"/>
              <a:t>pop_LP</a:t>
            </a:r>
            <a:r>
              <a:rPr lang="en-US" sz="400" dirty="0"/>
              <a:t>, '-', color='C3', label=r'$|LP\</a:t>
            </a:r>
            <a:r>
              <a:rPr lang="en-US" sz="400" dirty="0" err="1"/>
              <a:t>rangle</a:t>
            </a:r>
            <a:r>
              <a:rPr lang="en-US" sz="400" dirty="0"/>
              <a:t>$')</a:t>
            </a:r>
          </a:p>
          <a:p>
            <a:r>
              <a:rPr lang="en-US" sz="400" dirty="0"/>
              <a:t>ax3.plot(</a:t>
            </a:r>
            <a:r>
              <a:rPr lang="en-US" sz="400" dirty="0" err="1"/>
              <a:t>t_fs</a:t>
            </a:r>
            <a:r>
              <a:rPr lang="en-US" sz="400" dirty="0"/>
              <a:t>, </a:t>
            </a:r>
            <a:r>
              <a:rPr lang="en-US" sz="400" dirty="0" err="1"/>
              <a:t>pop_UP</a:t>
            </a:r>
            <a:r>
              <a:rPr lang="en-US" sz="400" dirty="0"/>
              <a:t>, '--', color='C4', label=r'$|UP\</a:t>
            </a:r>
            <a:r>
              <a:rPr lang="en-US" sz="400" dirty="0" err="1"/>
              <a:t>rangle</a:t>
            </a:r>
            <a:r>
              <a:rPr lang="en-US" sz="400" dirty="0"/>
              <a:t>$')</a:t>
            </a:r>
          </a:p>
          <a:p>
            <a:r>
              <a:rPr lang="en-US" sz="400" dirty="0"/>
              <a:t>ax3.set_title('Energy Basis Populations')</a:t>
            </a:r>
          </a:p>
          <a:p>
            <a:r>
              <a:rPr lang="en-US" sz="400" dirty="0"/>
              <a:t>ax3.legend(</a:t>
            </a:r>
            <a:r>
              <a:rPr lang="en-US" sz="400" dirty="0" err="1"/>
              <a:t>frameon</a:t>
            </a:r>
            <a:r>
              <a:rPr lang="en-US" sz="400" dirty="0"/>
              <a:t>=False)</a:t>
            </a:r>
          </a:p>
          <a:p>
            <a:r>
              <a:rPr lang="en-US" sz="400" dirty="0"/>
              <a:t>ax3.grid(False)</a:t>
            </a:r>
          </a:p>
          <a:p>
            <a:endParaRPr lang="en-US" sz="400" dirty="0"/>
          </a:p>
          <a:p>
            <a:endParaRPr lang="en-US" sz="400" dirty="0"/>
          </a:p>
          <a:p>
            <a:endParaRPr lang="en-US" sz="400" dirty="0"/>
          </a:p>
          <a:p>
            <a:r>
              <a:rPr lang="en-US" sz="400" dirty="0"/>
              <a:t># --- Panel 5: Purity ---</a:t>
            </a:r>
          </a:p>
          <a:p>
            <a:r>
              <a:rPr lang="en-US" sz="400" dirty="0"/>
              <a:t>ax5 = </a:t>
            </a:r>
            <a:r>
              <a:rPr lang="en-US" sz="400" dirty="0" err="1"/>
              <a:t>fig.add_subplot</a:t>
            </a:r>
            <a:r>
              <a:rPr lang="en-US" sz="400" dirty="0"/>
              <a:t>(</a:t>
            </a:r>
            <a:r>
              <a:rPr lang="en-US" sz="400" dirty="0" err="1"/>
              <a:t>gs</a:t>
            </a:r>
            <a:r>
              <a:rPr lang="en-US" sz="400" dirty="0"/>
              <a:t>[1, :])</a:t>
            </a:r>
          </a:p>
          <a:p>
            <a:r>
              <a:rPr lang="en-US" sz="400" dirty="0"/>
              <a:t>ax5.plot(</a:t>
            </a:r>
            <a:r>
              <a:rPr lang="en-US" sz="400" dirty="0" err="1"/>
              <a:t>t_fs</a:t>
            </a:r>
            <a:r>
              <a:rPr lang="en-US" sz="400" dirty="0"/>
              <a:t>, purity, '-', color='k', linewidth=1.5, label='Purity')</a:t>
            </a:r>
          </a:p>
          <a:p>
            <a:r>
              <a:rPr lang="en-US" sz="400" dirty="0"/>
              <a:t>ax5.set_xlabel('Time (fs)')</a:t>
            </a:r>
          </a:p>
          <a:p>
            <a:r>
              <a:rPr lang="en-US" sz="400" dirty="0"/>
              <a:t>ax5.set_ylabel(r'$\</a:t>
            </a:r>
            <a:r>
              <a:rPr lang="en-US" sz="400" dirty="0" err="1"/>
              <a:t>mathrm</a:t>
            </a:r>
            <a:r>
              <a:rPr lang="en-US" sz="400" dirty="0"/>
              <a:t>{Tr}[\rho^2]$')</a:t>
            </a:r>
          </a:p>
          <a:p>
            <a:r>
              <a:rPr lang="en-US" sz="400" dirty="0"/>
              <a:t>ax5.set_title('System Purity')</a:t>
            </a:r>
          </a:p>
          <a:p>
            <a:r>
              <a:rPr lang="en-US" sz="400" dirty="0"/>
              <a:t>ax5.set_ylim(-0.05, 1.05)</a:t>
            </a:r>
          </a:p>
          <a:p>
            <a:r>
              <a:rPr lang="en-US" sz="400" dirty="0"/>
              <a:t>ax5.legend(</a:t>
            </a:r>
            <a:r>
              <a:rPr lang="en-US" sz="400" dirty="0" err="1"/>
              <a:t>frameon</a:t>
            </a:r>
            <a:r>
              <a:rPr lang="en-US" sz="400" dirty="0"/>
              <a:t>=False)</a:t>
            </a:r>
          </a:p>
          <a:p>
            <a:r>
              <a:rPr lang="en-US" sz="400" dirty="0"/>
              <a:t>ax5.grid(True, </a:t>
            </a:r>
            <a:r>
              <a:rPr lang="en-US" sz="400" dirty="0" err="1"/>
              <a:t>linestyle</a:t>
            </a:r>
            <a:r>
              <a:rPr lang="en-US" sz="400" dirty="0"/>
              <a:t>=':', alpha=0.5)</a:t>
            </a:r>
          </a:p>
          <a:p>
            <a:endParaRPr lang="en-US" sz="400" dirty="0"/>
          </a:p>
          <a:p>
            <a:r>
              <a:rPr lang="en-US" sz="400" dirty="0" err="1"/>
              <a:t>plt.tight_layout</a:t>
            </a:r>
            <a:r>
              <a:rPr lang="en-US" sz="400" dirty="0"/>
              <a:t>()</a:t>
            </a:r>
          </a:p>
          <a:p>
            <a:r>
              <a:rPr lang="en-US" sz="400" dirty="0" err="1"/>
              <a:t>plt.savefig</a:t>
            </a:r>
            <a:r>
              <a:rPr lang="en-US" sz="400" dirty="0"/>
              <a:t>('</a:t>
            </a:r>
            <a:r>
              <a:rPr lang="en-US" sz="400" dirty="0" err="1"/>
              <a:t>combined_dynamics_molecule_cavity.png</a:t>
            </a:r>
            <a:r>
              <a:rPr lang="en-US" sz="400" dirty="0"/>
              <a:t>', dpi=300, transparent=True)</a:t>
            </a:r>
          </a:p>
          <a:p>
            <a:r>
              <a:rPr lang="en-US" sz="400" dirty="0" err="1"/>
              <a:t>plt.show</a:t>
            </a:r>
            <a:r>
              <a:rPr lang="en-US" sz="400" dirty="0"/>
              <a:t>()</a:t>
            </a:r>
          </a:p>
        </p:txBody>
      </p:sp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A4057C9D-C2A0-7787-A934-7531DA48F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05" y="1299113"/>
            <a:ext cx="6400800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B0D9AB-A2CB-3AA6-75BC-4018D0636841}"/>
              </a:ext>
            </a:extLst>
          </p:cNvPr>
          <p:cNvSpPr txBox="1"/>
          <p:nvPr/>
        </p:nvSpPr>
        <p:spPr>
          <a:xfrm>
            <a:off x="329705" y="5427584"/>
            <a:ext cx="6303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Note: For better results, try increasing the Low Temperature Corrections (‘</a:t>
            </a:r>
            <a:r>
              <a:rPr lang="en-US" err="1"/>
              <a:t>n_ltc</a:t>
            </a:r>
            <a:r>
              <a:rPr lang="en-US"/>
              <a:t>’) and depth (‘dim’).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120E7D-92FA-C142-E64F-984D42B7BA52}"/>
              </a:ext>
            </a:extLst>
          </p:cNvPr>
          <p:cNvSpPr txBox="1"/>
          <p:nvPr/>
        </p:nvSpPr>
        <p:spPr>
          <a:xfrm>
            <a:off x="329705" y="764145"/>
            <a:ext cx="6303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Imperfect Rabi oscillations due to dissipative environments</a:t>
            </a:r>
          </a:p>
        </p:txBody>
      </p:sp>
    </p:spTree>
    <p:extLst>
      <p:ext uri="{BB962C8B-B14F-4D97-AF65-F5344CB8AC3E}">
        <p14:creationId xmlns:p14="http://schemas.microsoft.com/office/powerpoint/2010/main" val="1996538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734C1-A9CE-2152-0A1D-511EA1FE8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06CB1-0EF8-544B-DB7E-24AF3424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86" y="267059"/>
            <a:ext cx="10536084" cy="6463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Example 4: Balanced </a:t>
            </a:r>
            <a:r>
              <a:rPr lang="en-US" dirty="0">
                <a:solidFill>
                  <a:srgbClr val="00B0F0"/>
                </a:solidFill>
              </a:rPr>
              <a:t>Tree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vs Tensor </a:t>
            </a:r>
            <a:r>
              <a:rPr lang="en-US" dirty="0">
                <a:solidFill>
                  <a:srgbClr val="00B0F0"/>
                </a:solidFill>
              </a:rPr>
              <a:t>Train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67AB5-ACC9-D382-2881-618A278292B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403" t="1077" r="54283" b="-1077"/>
          <a:stretch>
            <a:fillRect/>
          </a:stretch>
        </p:blipFill>
        <p:spPr>
          <a:xfrm>
            <a:off x="9549643" y="905863"/>
            <a:ext cx="2306761" cy="2349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0EDAB9-3AAA-F978-6FC6-D9B6F09EC7DF}"/>
              </a:ext>
            </a:extLst>
          </p:cNvPr>
          <p:cNvSpPr txBox="1"/>
          <p:nvPr/>
        </p:nvSpPr>
        <p:spPr>
          <a:xfrm flipH="1">
            <a:off x="712146" y="1027906"/>
            <a:ext cx="248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Two-level molecule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375F7-5A71-9F42-F99C-3A0724783B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02224" y="1026492"/>
            <a:ext cx="2865120" cy="25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A6F6EC-56E2-ACEA-C8D5-CD8E11272E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6671" y="3159109"/>
            <a:ext cx="1760220" cy="2305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7F909F-F16D-869A-FBA8-EDD762105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2224" y="2237114"/>
            <a:ext cx="1809115" cy="726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F9CB48-3EB6-BF9B-B396-A1957116A2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7344" y="2911141"/>
            <a:ext cx="2479675" cy="7264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DFC146-8D02-507A-2ABB-B76E5E001AB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927517" y="1508080"/>
            <a:ext cx="1426464" cy="5378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BD3F98-5537-68CB-073B-70638C7F1FE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10127" y="1473220"/>
            <a:ext cx="1426464" cy="6075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3860BA-0BE3-534C-D6A7-D4CBB64344E4}"/>
              </a:ext>
            </a:extLst>
          </p:cNvPr>
          <p:cNvSpPr txBox="1"/>
          <p:nvPr/>
        </p:nvSpPr>
        <p:spPr>
          <a:xfrm>
            <a:off x="9830516" y="3740361"/>
            <a:ext cx="253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System operator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36AA73-0BAA-4B04-58B4-1F2ED7527E33}"/>
              </a:ext>
            </a:extLst>
          </p:cNvPr>
          <p:cNvSpPr txBox="1"/>
          <p:nvPr/>
        </p:nvSpPr>
        <p:spPr>
          <a:xfrm flipH="1">
            <a:off x="650152" y="2353469"/>
            <a:ext cx="248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Harmonic environment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363BDD-3299-1BBE-5A1B-6CC8701395F1}"/>
              </a:ext>
            </a:extLst>
          </p:cNvPr>
          <p:cNvSpPr txBox="1"/>
          <p:nvPr/>
        </p:nvSpPr>
        <p:spPr>
          <a:xfrm flipH="1">
            <a:off x="650152" y="3079909"/>
            <a:ext cx="248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System-Bath coupling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49207A-6194-F0E0-A17D-1FC0767C20DB}"/>
              </a:ext>
            </a:extLst>
          </p:cNvPr>
          <p:cNvSpPr txBox="1"/>
          <p:nvPr/>
        </p:nvSpPr>
        <p:spPr>
          <a:xfrm>
            <a:off x="9830517" y="3089695"/>
            <a:ext cx="253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Collective bath coordinate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5B5762-972D-80E9-6931-ECBFF699D096}"/>
              </a:ext>
            </a:extLst>
          </p:cNvPr>
          <p:cNvSpPr txBox="1"/>
          <p:nvPr/>
        </p:nvSpPr>
        <p:spPr>
          <a:xfrm flipH="1">
            <a:off x="610756" y="4212473"/>
            <a:ext cx="779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Semi-structured environment:     1Drude-Lorentz  + 1 Brownian Oscillator </a:t>
            </a:r>
          </a:p>
        </p:txBody>
      </p:sp>
      <p:pic>
        <p:nvPicPr>
          <p:cNvPr id="27" name="Picture 26" descr="A screenshot of a graph&#10;&#10;AI-generated content may be incorrect.">
            <a:extLst>
              <a:ext uri="{FF2B5EF4-FFF2-40B4-BE49-F238E27FC236}">
                <a16:creationId xmlns:a16="http://schemas.microsoft.com/office/drawing/2014/main" id="{05D359CF-5ED1-C5BC-2DBF-090B3A738206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56834"/>
          <a:stretch>
            <a:fillRect/>
          </a:stretch>
        </p:blipFill>
        <p:spPr>
          <a:xfrm>
            <a:off x="5873264" y="4879286"/>
            <a:ext cx="4662346" cy="20626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F3ECA15-9E7E-CE8D-3979-F8906D42C6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2146" y="4965307"/>
            <a:ext cx="4523740" cy="3797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A298EC8-A6EC-29D8-5ECD-86310683CD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67344" y="3732314"/>
            <a:ext cx="1276350" cy="37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40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EF8E61-F9D6-0486-8367-1FDBA3B6C692}"/>
              </a:ext>
            </a:extLst>
          </p:cNvPr>
          <p:cNvSpPr txBox="1"/>
          <p:nvPr/>
        </p:nvSpPr>
        <p:spPr>
          <a:xfrm>
            <a:off x="295658" y="1079937"/>
            <a:ext cx="79660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TENSO admits arbitrary TN structure</a:t>
            </a:r>
          </a:p>
          <a:p>
            <a:endParaRPr lang="en-US" dirty="0"/>
          </a:p>
          <a:p>
            <a:r>
              <a:rPr lang="en-US" dirty="0"/>
              <a:t>It has a helper function to automatically construct two types of TNs:</a:t>
            </a:r>
          </a:p>
          <a:p>
            <a:r>
              <a:rPr lang="en-US" dirty="0"/>
              <a:t>	-  Balanced tensor tree (BTT) </a:t>
            </a:r>
          </a:p>
          <a:p>
            <a:r>
              <a:rPr lang="en-US" dirty="0"/>
              <a:t>	- Tensor Train (TT)</a:t>
            </a:r>
          </a:p>
          <a:p>
            <a:endParaRPr lang="en-US" dirty="0"/>
          </a:p>
          <a:p>
            <a:r>
              <a:rPr lang="en-US" dirty="0"/>
              <a:t>Standard TN structures are constructed using the ‘</a:t>
            </a:r>
            <a:r>
              <a:rPr lang="en-US" dirty="0" err="1"/>
              <a:t>frame_method</a:t>
            </a:r>
            <a:r>
              <a:rPr lang="en-US" dirty="0"/>
              <a:t>’ argument in the </a:t>
            </a:r>
            <a:r>
              <a:rPr lang="en-US" dirty="0" err="1"/>
              <a:t>spin_boson</a:t>
            </a:r>
            <a:r>
              <a:rPr lang="en-US" dirty="0"/>
              <a:t>() or </a:t>
            </a:r>
            <a:r>
              <a:rPr lang="en-US" dirty="0" err="1"/>
              <a:t>system_multibath</a:t>
            </a:r>
            <a:r>
              <a:rPr lang="en-US" dirty="0"/>
              <a:t>() propagators: </a:t>
            </a:r>
          </a:p>
          <a:p>
            <a:r>
              <a:rPr lang="en-US" dirty="0"/>
              <a:t>	- ‘tree2’ creates a binary BTT </a:t>
            </a:r>
            <a:r>
              <a:rPr lang="en-US" altLang="zh-CN" dirty="0"/>
              <a:t>using the Huffman coding method </a:t>
            </a:r>
          </a:p>
          <a:p>
            <a:r>
              <a:rPr lang="en-US" dirty="0"/>
              <a:t>	(Default: all leaves with the same significance </a:t>
            </a:r>
            <a:r>
              <a:rPr lang="en-US" dirty="0">
                <a:sym typeface="Wingdings" pitchFamily="2" charset="2"/>
              </a:rPr>
              <a:t> balanced tree)</a:t>
            </a:r>
            <a:endParaRPr lang="en-US" dirty="0"/>
          </a:p>
          <a:p>
            <a:r>
              <a:rPr lang="en-US" dirty="0"/>
              <a:t>	- ‘train’ creates a TT</a:t>
            </a:r>
          </a:p>
          <a:p>
            <a:r>
              <a:rPr lang="en-US" dirty="0"/>
              <a:t>	- ‘tree</a:t>
            </a:r>
            <a:r>
              <a:rPr lang="en-US" i="1" dirty="0"/>
              <a:t>n</a:t>
            </a:r>
            <a:r>
              <a:rPr lang="en-US" dirty="0"/>
              <a:t>’ (</a:t>
            </a:r>
            <a:r>
              <a:rPr lang="en-US" i="1" dirty="0"/>
              <a:t>n</a:t>
            </a:r>
            <a:r>
              <a:rPr lang="en-US" dirty="0"/>
              <a:t> integer)  creates </a:t>
            </a:r>
            <a:r>
              <a:rPr lang="en-US" i="1" dirty="0"/>
              <a:t>n</a:t>
            </a:r>
            <a:r>
              <a:rPr lang="en-US" dirty="0"/>
              <a:t>-</a:t>
            </a:r>
            <a:r>
              <a:rPr lang="en-US" dirty="0" err="1"/>
              <a:t>ary</a:t>
            </a:r>
            <a:r>
              <a:rPr lang="en-US" dirty="0"/>
              <a:t> tensor trees</a:t>
            </a:r>
          </a:p>
          <a:p>
            <a:endParaRPr lang="en-US" dirty="0"/>
          </a:p>
          <a:p>
            <a:r>
              <a:rPr lang="en-US" dirty="0"/>
              <a:t>Custom TN can be defined by defining a list of K nodes, links between nodes and a root core. (See also </a:t>
            </a:r>
            <a:r>
              <a:rPr lang="en-US" dirty="0" err="1"/>
              <a:t>tenso.heom.eom.FrameFactory</a:t>
            </a:r>
            <a:r>
              <a:rPr lang="en-US" dirty="0"/>
              <a:t>)</a:t>
            </a:r>
          </a:p>
          <a:p>
            <a:r>
              <a:rPr lang="en-US" dirty="0"/>
              <a:t>	- Use </a:t>
            </a:r>
            <a:r>
              <a:rPr lang="en-US" dirty="0" err="1"/>
              <a:t>tenso.state.pureframe.Frame</a:t>
            </a:r>
            <a:r>
              <a:rPr lang="en-US" dirty="0"/>
              <a:t> to create a Frame object to describe how a TN is connected</a:t>
            </a:r>
          </a:p>
          <a:p>
            <a:pPr lvl="2"/>
            <a:r>
              <a:rPr lang="en-US" dirty="0"/>
              <a:t>- </a:t>
            </a:r>
            <a:r>
              <a:rPr lang="en-US" dirty="0" err="1"/>
              <a:t>Frame.new_node</a:t>
            </a:r>
            <a:r>
              <a:rPr lang="en-US" dirty="0"/>
              <a:t> method to create nodes </a:t>
            </a:r>
          </a:p>
          <a:p>
            <a:pPr lvl="2"/>
            <a:r>
              <a:rPr lang="en-US" dirty="0"/>
              <a:t>- </a:t>
            </a:r>
            <a:r>
              <a:rPr lang="en-US" dirty="0" err="1"/>
              <a:t>Frame.add_link</a:t>
            </a:r>
            <a:r>
              <a:rPr lang="en-US" dirty="0"/>
              <a:t> </a:t>
            </a:r>
            <a:r>
              <a:rPr lang="en-US" altLang="zh-CN" dirty="0"/>
              <a:t>method to create</a:t>
            </a:r>
            <a:r>
              <a:rPr lang="en-US" dirty="0"/>
              <a:t> links between them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5B8FE-F813-3404-CD5C-614337B0C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586" y="941551"/>
            <a:ext cx="3940768" cy="3895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4E45B4-103D-C304-6E7D-8567AA11DDA4}"/>
              </a:ext>
            </a:extLst>
          </p:cNvPr>
          <p:cNvSpPr txBox="1"/>
          <p:nvPr/>
        </p:nvSpPr>
        <p:spPr>
          <a:xfrm>
            <a:off x="8261684" y="17618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655339-E7EF-2E67-D5B6-BDEF22927070}"/>
              </a:ext>
            </a:extLst>
          </p:cNvPr>
          <p:cNvSpPr txBox="1"/>
          <p:nvPr/>
        </p:nvSpPr>
        <p:spPr>
          <a:xfrm>
            <a:off x="10421620" y="895271"/>
            <a:ext cx="53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BTT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3549C1-2881-05D3-9A9E-F3C54BAC7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86" y="267059"/>
            <a:ext cx="10536084" cy="6463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Example 4: Balanced </a:t>
            </a:r>
            <a:r>
              <a:rPr lang="en-US" dirty="0">
                <a:solidFill>
                  <a:srgbClr val="00B0F0"/>
                </a:solidFill>
              </a:rPr>
              <a:t>Tree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vs Tensor </a:t>
            </a:r>
            <a:r>
              <a:rPr lang="en-US" dirty="0">
                <a:solidFill>
                  <a:srgbClr val="00B0F0"/>
                </a:solidFill>
              </a:rPr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3207365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0E5FA-9CF5-9899-0A8E-553D580C4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A15932-D77C-695F-6954-7AFD83331726}"/>
              </a:ext>
            </a:extLst>
          </p:cNvPr>
          <p:cNvSpPr txBox="1"/>
          <p:nvPr/>
        </p:nvSpPr>
        <p:spPr>
          <a:xfrm>
            <a:off x="432016" y="1558893"/>
            <a:ext cx="6117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1. Import relevant libraries as before. In addition, use: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5ABC4-F725-ACC8-C69B-76D1CD7BDEC0}"/>
              </a:ext>
            </a:extLst>
          </p:cNvPr>
          <p:cNvSpPr txBox="1"/>
          <p:nvPr/>
        </p:nvSpPr>
        <p:spPr>
          <a:xfrm>
            <a:off x="432016" y="2205224"/>
            <a:ext cx="112265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/>
              <a:t>2. Define the name of the outputs and the ‘</a:t>
            </a:r>
            <a:r>
              <a:rPr lang="en-US" err="1"/>
              <a:t>frame_method</a:t>
            </a:r>
            <a:r>
              <a:rPr lang="en-US"/>
              <a:t>’, in this case, we use Balanced tree as ‘tree2’ and tensor train as ‘train’. 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04D7E-4DBC-AF52-946E-F3569EE6655E}"/>
              </a:ext>
            </a:extLst>
          </p:cNvPr>
          <p:cNvSpPr txBox="1"/>
          <p:nvPr/>
        </p:nvSpPr>
        <p:spPr>
          <a:xfrm>
            <a:off x="808672" y="3256704"/>
            <a:ext cx="10515599" cy="1180772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out_tree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tree2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#Output </a:t>
            </a:r>
            <a:r>
              <a:rPr lang="en-US" i="1" dirty="0">
                <a:solidFill>
                  <a:srgbClr val="637777"/>
                </a:solidFill>
                <a:latin typeface="Menlo" panose="020B0609030804020204" pitchFamily="49" charset="0"/>
              </a:rPr>
              <a:t>name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out_name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train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#Output name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outs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tree2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out_tree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train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out_name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C1298-A5A9-1A4D-5CA8-B8F801179791}"/>
              </a:ext>
            </a:extLst>
          </p:cNvPr>
          <p:cNvSpPr txBox="1"/>
          <p:nvPr/>
        </p:nvSpPr>
        <p:spPr>
          <a:xfrm>
            <a:off x="432016" y="5043464"/>
            <a:ext cx="6117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3. Define the same BCF as in the Spin-Boson example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7DC2FE-7E89-60DF-4EBD-602A0EA83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86" y="267059"/>
            <a:ext cx="10536084" cy="6463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Example 4: Balanced </a:t>
            </a:r>
            <a:r>
              <a:rPr lang="en-US" dirty="0">
                <a:solidFill>
                  <a:srgbClr val="00B0F0"/>
                </a:solidFill>
              </a:rPr>
              <a:t>Tree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vs Tensor </a:t>
            </a:r>
            <a:r>
              <a:rPr lang="en-US" dirty="0">
                <a:solidFill>
                  <a:srgbClr val="00B0F0"/>
                </a:solidFill>
              </a:rPr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1305056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B1530-E533-EF51-7E78-6DE9D921E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1">
            <a:extLst>
              <a:ext uri="{FF2B5EF4-FFF2-40B4-BE49-F238E27FC236}">
                <a16:creationId xmlns:a16="http://schemas.microsoft.com/office/drawing/2014/main" id="{5C41FC15-3F58-E8E4-1C2A-1F9E32D497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-24323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The Hierarchical Equation of Motion (HEOM)</a:t>
            </a: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AD839-644C-8E9D-BAFD-138FC1980D73}"/>
              </a:ext>
            </a:extLst>
          </p:cNvPr>
          <p:cNvSpPr txBox="1"/>
          <p:nvPr/>
        </p:nvSpPr>
        <p:spPr>
          <a:xfrm>
            <a:off x="760089" y="774820"/>
            <a:ext cx="707695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sv-SE" sz="2200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  <a:r>
              <a:rPr lang="sv-SE" sz="2200" err="1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agnostic</a:t>
            </a:r>
            <a:endParaRPr lang="sv-SE" sz="2200">
              <a:solidFill>
                <a:srgbClr val="1464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sv-SE" sz="2200" err="1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Admits</a:t>
            </a:r>
            <a:r>
              <a:rPr lang="sv-SE" sz="2200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driven systems</a:t>
            </a:r>
          </a:p>
          <a:p>
            <a:pPr marL="285750" indent="-285750">
              <a:buFontTx/>
              <a:buChar char="-"/>
            </a:pPr>
            <a:r>
              <a:rPr lang="sv-SE" sz="2200" err="1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Numerically</a:t>
            </a:r>
            <a:r>
              <a:rPr lang="sv-SE" sz="2200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200" err="1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exact</a:t>
            </a:r>
            <a:r>
              <a:rPr lang="sv-SE" sz="2200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sv-SE" sz="2200" err="1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harmonic</a:t>
            </a:r>
            <a:r>
              <a:rPr lang="sv-SE" sz="2200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200" err="1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environments</a:t>
            </a:r>
            <a:endParaRPr lang="sv-SE" sz="2200">
              <a:solidFill>
                <a:srgbClr val="1464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sv-SE" sz="2200" err="1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Admits</a:t>
            </a:r>
            <a:r>
              <a:rPr lang="sv-SE" sz="2200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non-</a:t>
            </a:r>
            <a:r>
              <a:rPr lang="sv-SE" sz="2200" err="1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commuting</a:t>
            </a:r>
            <a:r>
              <a:rPr lang="sv-SE" sz="2200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system-</a:t>
            </a:r>
            <a:r>
              <a:rPr lang="sv-SE" sz="2200" err="1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bath</a:t>
            </a:r>
            <a:r>
              <a:rPr lang="sv-SE" sz="2200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200" err="1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endParaRPr lang="sv-SE" sz="2200">
              <a:solidFill>
                <a:srgbClr val="1464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sv-SE" sz="2200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Goes </a:t>
            </a:r>
            <a:r>
              <a:rPr lang="sv-SE" sz="2200" err="1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beyond</a:t>
            </a:r>
            <a:r>
              <a:rPr lang="sv-SE" sz="2200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Lindblad/Redfield </a:t>
            </a:r>
            <a:r>
              <a:rPr lang="sv-SE" sz="2200" err="1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Markovian</a:t>
            </a:r>
            <a:r>
              <a:rPr lang="sv-SE" sz="2200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200" err="1">
                <a:solidFill>
                  <a:srgbClr val="1464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sz="2200">
              <a:solidFill>
                <a:srgbClr val="1464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1A6EBA-68D7-8214-D7F5-110224270DD8}"/>
              </a:ext>
            </a:extLst>
          </p:cNvPr>
          <p:cNvSpPr txBox="1"/>
          <p:nvPr/>
        </p:nvSpPr>
        <p:spPr>
          <a:xfrm>
            <a:off x="5562601" y="4514913"/>
            <a:ext cx="82130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Helvetica" pitchFamily="2" charset="0"/>
              </a:rPr>
              <a:t>Ishizaki and Tanimura, JCP 125 084501 (2006)</a:t>
            </a:r>
          </a:p>
          <a:p>
            <a:r>
              <a:rPr lang="en-US">
                <a:solidFill>
                  <a:srgbClr val="000000"/>
                </a:solidFill>
                <a:latin typeface="Helvetica" pitchFamily="2" charset="0"/>
              </a:rPr>
              <a:t>Tanaka and Tanimura, JCP </a:t>
            </a:r>
            <a:r>
              <a:rPr lang="en-US" b="1">
                <a:solidFill>
                  <a:srgbClr val="000000"/>
                </a:solidFill>
                <a:latin typeface="Helvetica" pitchFamily="2" charset="0"/>
              </a:rPr>
              <a:t>132</a:t>
            </a:r>
            <a:r>
              <a:rPr lang="en-US">
                <a:solidFill>
                  <a:srgbClr val="000000"/>
                </a:solidFill>
                <a:latin typeface="Helvetica" pitchFamily="2" charset="0"/>
              </a:rPr>
              <a:t> 214502 (2010)</a:t>
            </a:r>
          </a:p>
          <a:p>
            <a:r>
              <a:rPr lang="en-US">
                <a:solidFill>
                  <a:srgbClr val="000000"/>
                </a:solidFill>
                <a:latin typeface="Helvetica" pitchFamily="2" charset="0"/>
              </a:rPr>
              <a:t>Tanimura JCP </a:t>
            </a:r>
            <a:r>
              <a:rPr lang="en-US" b="1">
                <a:solidFill>
                  <a:srgbClr val="000000"/>
                </a:solidFill>
                <a:latin typeface="Helvetica" pitchFamily="2" charset="0"/>
              </a:rPr>
              <a:t>141</a:t>
            </a:r>
            <a:r>
              <a:rPr lang="en-US">
                <a:solidFill>
                  <a:srgbClr val="000000"/>
                </a:solidFill>
                <a:latin typeface="Helvetica" pitchFamily="2" charset="0"/>
              </a:rPr>
              <a:t> 044114 (2014)</a:t>
            </a:r>
          </a:p>
          <a:p>
            <a:r>
              <a:rPr lang="en-US">
                <a:solidFill>
                  <a:srgbClr val="000000"/>
                </a:solidFill>
                <a:latin typeface="Helvetica" pitchFamily="2" charset="0"/>
              </a:rPr>
              <a:t>Ikeda and Scholes, JCP, </a:t>
            </a:r>
            <a:r>
              <a:rPr lang="en-US" b="1">
                <a:solidFill>
                  <a:srgbClr val="000000"/>
                </a:solidFill>
                <a:latin typeface="Helvetica" pitchFamily="2" charset="0"/>
              </a:rPr>
              <a:t>152</a:t>
            </a:r>
            <a:r>
              <a:rPr lang="en-US">
                <a:solidFill>
                  <a:srgbClr val="000000"/>
                </a:solidFill>
                <a:latin typeface="Helvetica" pitchFamily="2" charset="0"/>
              </a:rPr>
              <a:t>, 204101 (2020)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latin typeface="Helvetica" pitchFamily="2" charset="0"/>
              </a:rPr>
              <a:t>Tanimura, JCP </a:t>
            </a:r>
            <a:r>
              <a:rPr lang="en-US" b="1">
                <a:solidFill>
                  <a:srgbClr val="000000"/>
                </a:solidFill>
                <a:latin typeface="Helvetica" pitchFamily="2" charset="0"/>
              </a:rPr>
              <a:t>153</a:t>
            </a:r>
            <a:r>
              <a:rPr lang="en-US">
                <a:solidFill>
                  <a:srgbClr val="000000"/>
                </a:solidFill>
                <a:latin typeface="Helvetica" pitchFamily="2" charset="0"/>
              </a:rPr>
              <a:t>, 020901 (2020)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latin typeface="Helvetica" pitchFamily="2" charset="0"/>
              </a:rPr>
              <a:t>Yan, Xu, Li, and Shi, JCP </a:t>
            </a:r>
            <a:r>
              <a:rPr lang="en-US" b="1">
                <a:solidFill>
                  <a:srgbClr val="000000"/>
                </a:solidFill>
                <a:latin typeface="Helvetica" pitchFamily="2" charset="0"/>
              </a:rPr>
              <a:t>154</a:t>
            </a:r>
            <a:r>
              <a:rPr lang="en-US">
                <a:solidFill>
                  <a:srgbClr val="000000"/>
                </a:solidFill>
                <a:latin typeface="Helvetica" pitchFamily="2" charset="0"/>
              </a:rPr>
              <a:t>, 194104 (2021)</a:t>
            </a:r>
          </a:p>
          <a:p>
            <a:pPr>
              <a:buNone/>
            </a:pPr>
            <a:r>
              <a:rPr lang="en-US">
                <a:solidFill>
                  <a:srgbClr val="000000"/>
                </a:solidFill>
                <a:latin typeface="Helvetica" pitchFamily="2" charset="0"/>
              </a:rPr>
              <a:t>Chen and Franco, JCP </a:t>
            </a:r>
            <a:r>
              <a:rPr lang="en-US" b="1">
                <a:solidFill>
                  <a:srgbClr val="000000"/>
                </a:solidFill>
                <a:latin typeface="Helvetica" pitchFamily="2" charset="0"/>
              </a:rPr>
              <a:t>160</a:t>
            </a:r>
            <a:r>
              <a:rPr lang="en-US">
                <a:solidFill>
                  <a:srgbClr val="000000"/>
                </a:solidFill>
                <a:latin typeface="Helvetica" pitchFamily="2" charset="0"/>
              </a:rPr>
              <a:t>, 204116 (2024)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6C36EA-48EF-262C-F6BB-C979325215CD}"/>
              </a:ext>
            </a:extLst>
          </p:cNvPr>
          <p:cNvSpPr txBox="1"/>
          <p:nvPr/>
        </p:nvSpPr>
        <p:spPr>
          <a:xfrm>
            <a:off x="760089" y="2983420"/>
            <a:ext cx="70769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sv-SE" sz="22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sv-SE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2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hungry</a:t>
            </a:r>
            <a:endParaRPr lang="sv-SE" sz="22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sv-SE" sz="22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lang="sv-SE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2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sv-SE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2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scales</a:t>
            </a:r>
            <a:r>
              <a:rPr lang="sv-SE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2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exponentially</a:t>
            </a:r>
            <a:r>
              <a:rPr lang="sv-SE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2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sv-SE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2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sv-SE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2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 and </a:t>
            </a:r>
            <a:r>
              <a:rPr lang="sv-SE" sz="22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r>
              <a:rPr lang="sv-SE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2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sv-SE" sz="22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endParaRPr lang="en-US" sz="22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896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C3F4C-3D83-9E06-E335-E588E81B1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B335B4-D93D-5BAF-F801-8DA3BC5B9F32}"/>
              </a:ext>
            </a:extLst>
          </p:cNvPr>
          <p:cNvSpPr txBox="1"/>
          <p:nvPr/>
        </p:nvSpPr>
        <p:spPr>
          <a:xfrm>
            <a:off x="317716" y="1040827"/>
            <a:ext cx="7157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4. Define system dynamics along with ‘</a:t>
            </a:r>
            <a:r>
              <a:rPr lang="en-US" err="1"/>
              <a:t>end_time</a:t>
            </a:r>
            <a:r>
              <a:rPr lang="en-US"/>
              <a:t>’ and ‘</a:t>
            </a:r>
            <a:r>
              <a:rPr lang="en-US" err="1"/>
              <a:t>step_time</a:t>
            </a:r>
            <a:r>
              <a:rPr lang="en-US"/>
              <a:t>’: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9D2109-EE34-D9B7-4B4C-762C0A3992D4}"/>
              </a:ext>
            </a:extLst>
          </p:cNvPr>
          <p:cNvSpPr txBox="1"/>
          <p:nvPr/>
        </p:nvSpPr>
        <p:spPr>
          <a:xfrm>
            <a:off x="317716" y="1437266"/>
            <a:ext cx="11395710" cy="1708160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H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1500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600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600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1500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]],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np.complex128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Diagonalization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evals, U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np.linalg.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eigh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H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id_max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argmax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evals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end_time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1000.0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#fs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dt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wfn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U[:,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05E358-95DF-4CD9-AD57-CD4EA77A1497}"/>
              </a:ext>
            </a:extLst>
          </p:cNvPr>
          <p:cNvSpPr txBox="1"/>
          <p:nvPr/>
        </p:nvSpPr>
        <p:spPr>
          <a:xfrm>
            <a:off x="317717" y="3964306"/>
            <a:ext cx="11395710" cy="2785378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4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out </a:t>
            </a:r>
            <a:r>
              <a:rPr lang="en-US" sz="14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outs: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propagator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spin_boson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fname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init_rdo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outer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wfn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wfn.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conj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())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sys_ham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=H,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sys_op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]],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np.complex128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bath_correlation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bath_simulation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dim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end_time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end_time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step_time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dt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frame_method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progress_bar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tqdm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propagator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ceil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end_time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dt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_t </a:t>
            </a:r>
            <a:r>
              <a:rPr lang="en-US" sz="14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progress_bar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progress_bar.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set_description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'@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{_t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:.2f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4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fs'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488130-8F06-757D-96A1-F5BA7E2FF590}"/>
              </a:ext>
            </a:extLst>
          </p:cNvPr>
          <p:cNvSpPr txBox="1"/>
          <p:nvPr/>
        </p:nvSpPr>
        <p:spPr>
          <a:xfrm>
            <a:off x="317716" y="3317975"/>
            <a:ext cx="11395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5. Now propagate adding the ‘</a:t>
            </a:r>
            <a:r>
              <a:rPr lang="en-US" err="1"/>
              <a:t>frame_method</a:t>
            </a:r>
            <a:r>
              <a:rPr lang="en-US"/>
              <a:t>’ parameter and setting it to ‘tree2’ or ‘train’, in this case we use both in a </a:t>
            </a:r>
            <a:r>
              <a:rPr lang="en-US" i="1"/>
              <a:t>for</a:t>
            </a:r>
            <a:r>
              <a:rPr lang="en-US"/>
              <a:t> loop.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FBB7F4-F93A-10B1-46D8-55153F239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86" y="267059"/>
            <a:ext cx="10536084" cy="6463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Example 4: Balanced </a:t>
            </a:r>
            <a:r>
              <a:rPr lang="en-US" dirty="0">
                <a:solidFill>
                  <a:srgbClr val="00B0F0"/>
                </a:solidFill>
              </a:rPr>
              <a:t>Tree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vs Tensor </a:t>
            </a:r>
            <a:r>
              <a:rPr lang="en-US" dirty="0">
                <a:solidFill>
                  <a:srgbClr val="00B0F0"/>
                </a:solidFill>
              </a:rPr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1845013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D4D11-4D05-B41E-DC42-71D7AF36E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F701-7DFB-F42B-27A7-464056461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1364"/>
            <a:ext cx="10515600" cy="1325563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6369C-975F-908F-AC62-CC8CFB277046}"/>
              </a:ext>
            </a:extLst>
          </p:cNvPr>
          <p:cNvSpPr txBox="1"/>
          <p:nvPr/>
        </p:nvSpPr>
        <p:spPr>
          <a:xfrm>
            <a:off x="6244526" y="86538"/>
            <a:ext cx="1651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Use this to graph: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339DC-B174-D7E7-921C-BACB02D16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47" y="2164695"/>
            <a:ext cx="4115536" cy="4205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0F172F-C3C7-9E38-0CD7-40094F462CE8}"/>
              </a:ext>
            </a:extLst>
          </p:cNvPr>
          <p:cNvSpPr txBox="1"/>
          <p:nvPr/>
        </p:nvSpPr>
        <p:spPr>
          <a:xfrm>
            <a:off x="6248272" y="775390"/>
            <a:ext cx="6224952" cy="6801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/>
              <a:t>import </a:t>
            </a:r>
            <a:r>
              <a:rPr lang="en-US" sz="400" dirty="0" err="1"/>
              <a:t>numpy</a:t>
            </a:r>
            <a:r>
              <a:rPr lang="en-US" sz="400" dirty="0"/>
              <a:t> as np</a:t>
            </a:r>
          </a:p>
          <a:p>
            <a:r>
              <a:rPr lang="en-US" sz="400" dirty="0"/>
              <a:t>import </a:t>
            </a:r>
            <a:r>
              <a:rPr lang="en-US" sz="400" dirty="0" err="1"/>
              <a:t>matplotlib.pyplot</a:t>
            </a:r>
            <a:r>
              <a:rPr lang="en-US" sz="400" dirty="0"/>
              <a:t> as </a:t>
            </a:r>
            <a:r>
              <a:rPr lang="en-US" sz="400" dirty="0" err="1"/>
              <a:t>plt</a:t>
            </a:r>
            <a:endParaRPr lang="en-US" sz="400" dirty="0"/>
          </a:p>
          <a:p>
            <a:r>
              <a:rPr lang="en-US" sz="400" dirty="0"/>
              <a:t>from </a:t>
            </a:r>
            <a:r>
              <a:rPr lang="en-US" sz="400" dirty="0" err="1"/>
              <a:t>pathlib</a:t>
            </a:r>
            <a:r>
              <a:rPr lang="en-US" sz="400" dirty="0"/>
              <a:t> import Path</a:t>
            </a:r>
          </a:p>
          <a:p>
            <a:r>
              <a:rPr lang="en-US" sz="400" dirty="0"/>
              <a:t>from mpl_toolkits.axes_grid1.inset_locator import </a:t>
            </a:r>
            <a:r>
              <a:rPr lang="en-US" sz="400" dirty="0" err="1"/>
              <a:t>inset_axes</a:t>
            </a:r>
            <a:r>
              <a:rPr lang="en-US" sz="400" dirty="0"/>
              <a:t>, </a:t>
            </a:r>
            <a:r>
              <a:rPr lang="en-US" sz="400" dirty="0" err="1"/>
              <a:t>mark_inset</a:t>
            </a:r>
            <a:endParaRPr lang="en-US" sz="400" dirty="0"/>
          </a:p>
          <a:p>
            <a:endParaRPr lang="en-US" sz="400" dirty="0"/>
          </a:p>
          <a:p>
            <a:r>
              <a:rPr lang="en-US" sz="400" dirty="0"/>
              <a:t># -------------------- EDITA ESTO --------------------</a:t>
            </a:r>
          </a:p>
          <a:p>
            <a:r>
              <a:rPr lang="en-US" sz="400" dirty="0" err="1"/>
              <a:t>file_sb</a:t>
            </a:r>
            <a:r>
              <a:rPr lang="en-US" sz="400" dirty="0"/>
              <a:t> = Path("</a:t>
            </a:r>
            <a:r>
              <a:rPr lang="en-US" sz="400" dirty="0" err="1"/>
              <a:t>train.dat.log</a:t>
            </a:r>
            <a:r>
              <a:rPr lang="en-US" sz="400" dirty="0"/>
              <a:t>")  # </a:t>
            </a:r>
            <a:r>
              <a:rPr lang="en-US" sz="400" dirty="0" err="1"/>
              <a:t>tu</a:t>
            </a:r>
            <a:r>
              <a:rPr lang="en-US" sz="400" dirty="0"/>
              <a:t> </a:t>
            </a:r>
            <a:r>
              <a:rPr lang="en-US" sz="400" dirty="0" err="1"/>
              <a:t>archivo</a:t>
            </a:r>
            <a:r>
              <a:rPr lang="en-US" sz="400" dirty="0"/>
              <a:t> de </a:t>
            </a:r>
            <a:r>
              <a:rPr lang="en-US" sz="400" dirty="0" err="1"/>
              <a:t>poblaciones</a:t>
            </a:r>
            <a:r>
              <a:rPr lang="en-US" sz="400" dirty="0"/>
              <a:t> SB</a:t>
            </a:r>
          </a:p>
          <a:p>
            <a:r>
              <a:rPr lang="en-US" sz="400" dirty="0" err="1"/>
              <a:t>time_units</a:t>
            </a:r>
            <a:r>
              <a:rPr lang="en-US" sz="400" dirty="0"/>
              <a:t> = "fs"</a:t>
            </a:r>
          </a:p>
          <a:p>
            <a:r>
              <a:rPr lang="en-US" sz="400" dirty="0" err="1"/>
              <a:t>pop_labels</a:t>
            </a:r>
            <a:r>
              <a:rPr lang="en-US" sz="400" dirty="0"/>
              <a:t> = [r"$\rho_{00}$TT", r"$\rho_{11}$TT"]</a:t>
            </a:r>
          </a:p>
          <a:p>
            <a:endParaRPr lang="en-US" sz="400" dirty="0"/>
          </a:p>
          <a:p>
            <a:r>
              <a:rPr lang="en-US" sz="400" dirty="0"/>
              <a:t>file_sb2 = Path("tree2.dat.log")</a:t>
            </a:r>
          </a:p>
          <a:p>
            <a:r>
              <a:rPr lang="en-US" sz="400" dirty="0" err="1"/>
              <a:t>time_units</a:t>
            </a:r>
            <a:r>
              <a:rPr lang="en-US" sz="400" dirty="0"/>
              <a:t> = "fs"</a:t>
            </a:r>
          </a:p>
          <a:p>
            <a:r>
              <a:rPr lang="en-US" sz="400" dirty="0"/>
              <a:t>pop_labels2 = [r"$\rho_{00}Tree$", r"$\rho_{11}$Tree"]</a:t>
            </a:r>
          </a:p>
          <a:p>
            <a:endParaRPr lang="en-US" sz="400" dirty="0"/>
          </a:p>
          <a:p>
            <a:endParaRPr lang="en-US" sz="400" dirty="0"/>
          </a:p>
          <a:p>
            <a:r>
              <a:rPr lang="en-US" sz="400" dirty="0"/>
              <a:t># Drude–Lorentz params (cm⁻¹)</a:t>
            </a:r>
          </a:p>
          <a:p>
            <a:r>
              <a:rPr lang="en-US" sz="400" dirty="0" err="1"/>
              <a:t>re_d</a:t>
            </a:r>
            <a:r>
              <a:rPr lang="en-US" sz="400" dirty="0"/>
              <a:t>    = [540]</a:t>
            </a:r>
          </a:p>
          <a:p>
            <a:r>
              <a:rPr lang="en-US" sz="400" dirty="0" err="1"/>
              <a:t>width_d</a:t>
            </a:r>
            <a:r>
              <a:rPr lang="en-US" sz="400" dirty="0"/>
              <a:t> = [70]</a:t>
            </a:r>
          </a:p>
          <a:p>
            <a:r>
              <a:rPr lang="en-US" sz="400" dirty="0"/>
              <a:t># Underdamped Brownian params (cm⁻¹)</a:t>
            </a:r>
          </a:p>
          <a:p>
            <a:r>
              <a:rPr lang="en-US" sz="400" dirty="0" err="1"/>
              <a:t>freq_b</a:t>
            </a:r>
            <a:r>
              <a:rPr lang="en-US" sz="400" dirty="0"/>
              <a:t>  = [1243]</a:t>
            </a:r>
          </a:p>
          <a:p>
            <a:r>
              <a:rPr lang="en-US" sz="400" dirty="0" err="1"/>
              <a:t>re_b</a:t>
            </a:r>
            <a:r>
              <a:rPr lang="en-US" sz="400" dirty="0"/>
              <a:t>    = [161.6]</a:t>
            </a:r>
          </a:p>
          <a:p>
            <a:r>
              <a:rPr lang="en-US" sz="400" dirty="0" err="1"/>
              <a:t>width_b</a:t>
            </a:r>
            <a:r>
              <a:rPr lang="en-US" sz="400" dirty="0"/>
              <a:t> = [10]</a:t>
            </a:r>
          </a:p>
          <a:p>
            <a:r>
              <a:rPr lang="en-US" sz="400" dirty="0"/>
              <a:t># --------------------------------------------------</a:t>
            </a:r>
          </a:p>
          <a:p>
            <a:endParaRPr lang="en-US" sz="400" dirty="0"/>
          </a:p>
          <a:p>
            <a:r>
              <a:rPr lang="en-US" sz="400" dirty="0" err="1"/>
              <a:t>plt.rcParams.update</a:t>
            </a:r>
            <a:r>
              <a:rPr lang="en-US" sz="400" dirty="0"/>
              <a:t>({</a:t>
            </a:r>
          </a:p>
          <a:p>
            <a:r>
              <a:rPr lang="en-US" sz="400" dirty="0"/>
              <a:t>    "</a:t>
            </a:r>
            <a:r>
              <a:rPr lang="en-US" sz="400" dirty="0" err="1"/>
              <a:t>text.usetex</a:t>
            </a:r>
            <a:r>
              <a:rPr lang="en-US" sz="400" dirty="0"/>
              <a:t>": True,</a:t>
            </a:r>
          </a:p>
          <a:p>
            <a:r>
              <a:rPr lang="en-US" sz="400" dirty="0"/>
              <a:t>    "</a:t>
            </a:r>
            <a:r>
              <a:rPr lang="en-US" sz="400" dirty="0" err="1"/>
              <a:t>font.family</a:t>
            </a:r>
            <a:r>
              <a:rPr lang="en-US" sz="400" dirty="0"/>
              <a:t>": "serif", "</a:t>
            </a:r>
            <a:r>
              <a:rPr lang="en-US" sz="400" dirty="0" err="1"/>
              <a:t>font.serif</a:t>
            </a:r>
            <a:r>
              <a:rPr lang="en-US" sz="400" dirty="0"/>
              <a:t>": ["Times"], "</a:t>
            </a:r>
            <a:r>
              <a:rPr lang="en-US" sz="400" dirty="0" err="1"/>
              <a:t>font.size</a:t>
            </a:r>
            <a:r>
              <a:rPr lang="en-US" sz="400" dirty="0"/>
              <a:t>": 9,</a:t>
            </a:r>
          </a:p>
          <a:p>
            <a:r>
              <a:rPr lang="en-US" sz="400" dirty="0"/>
              <a:t>    "</a:t>
            </a:r>
            <a:r>
              <a:rPr lang="en-US" sz="400" dirty="0" err="1"/>
              <a:t>axes.labelsize</a:t>
            </a:r>
            <a:r>
              <a:rPr lang="en-US" sz="400" dirty="0"/>
              <a:t>": 9, "</a:t>
            </a:r>
            <a:r>
              <a:rPr lang="en-US" sz="400" dirty="0" err="1"/>
              <a:t>axes.titlesize</a:t>
            </a:r>
            <a:r>
              <a:rPr lang="en-US" sz="400" dirty="0"/>
              <a:t>": 9, "</a:t>
            </a:r>
            <a:r>
              <a:rPr lang="en-US" sz="400" dirty="0" err="1"/>
              <a:t>axes.linewidth</a:t>
            </a:r>
            <a:r>
              <a:rPr lang="en-US" sz="400" dirty="0"/>
              <a:t>": 0.8,</a:t>
            </a:r>
          </a:p>
          <a:p>
            <a:r>
              <a:rPr lang="en-US" sz="400" dirty="0"/>
              <a:t>    "</a:t>
            </a:r>
            <a:r>
              <a:rPr lang="en-US" sz="400" dirty="0" err="1"/>
              <a:t>lines.linewidth</a:t>
            </a:r>
            <a:r>
              <a:rPr lang="en-US" sz="400" dirty="0"/>
              <a:t>": 1.2, "</a:t>
            </a:r>
            <a:r>
              <a:rPr lang="en-US" sz="400" dirty="0" err="1"/>
              <a:t>lines.markersize</a:t>
            </a:r>
            <a:r>
              <a:rPr lang="en-US" sz="400" dirty="0"/>
              <a:t>": 4,</a:t>
            </a:r>
          </a:p>
          <a:p>
            <a:r>
              <a:rPr lang="en-US" sz="400" dirty="0"/>
              <a:t>    "</a:t>
            </a:r>
            <a:r>
              <a:rPr lang="en-US" sz="400" dirty="0" err="1"/>
              <a:t>xtick.direction</a:t>
            </a:r>
            <a:r>
              <a:rPr lang="en-US" sz="400" dirty="0"/>
              <a:t>": "in", "</a:t>
            </a:r>
            <a:r>
              <a:rPr lang="en-US" sz="400" dirty="0" err="1"/>
              <a:t>ytick.direction</a:t>
            </a:r>
            <a:r>
              <a:rPr lang="en-US" sz="400" dirty="0"/>
              <a:t>": "in",</a:t>
            </a:r>
          </a:p>
          <a:p>
            <a:r>
              <a:rPr lang="en-US" sz="400" dirty="0"/>
              <a:t>    "</a:t>
            </a:r>
            <a:r>
              <a:rPr lang="en-US" sz="400" dirty="0" err="1"/>
              <a:t>xtick.top</a:t>
            </a:r>
            <a:r>
              <a:rPr lang="en-US" sz="400" dirty="0"/>
              <a:t>": True, "</a:t>
            </a:r>
            <a:r>
              <a:rPr lang="en-US" sz="400" dirty="0" err="1"/>
              <a:t>ytick.right</a:t>
            </a:r>
            <a:r>
              <a:rPr lang="en-US" sz="400" dirty="0"/>
              <a:t>": True,</a:t>
            </a:r>
          </a:p>
          <a:p>
            <a:r>
              <a:rPr lang="en-US" sz="400" dirty="0"/>
              <a:t>    "</a:t>
            </a:r>
            <a:r>
              <a:rPr lang="en-US" sz="400" dirty="0" err="1"/>
              <a:t>figure.dpi</a:t>
            </a:r>
            <a:r>
              <a:rPr lang="en-US" sz="400" dirty="0"/>
              <a:t>": 300,</a:t>
            </a:r>
          </a:p>
          <a:p>
            <a:r>
              <a:rPr lang="en-US" sz="400" dirty="0"/>
              <a:t>})</a:t>
            </a:r>
          </a:p>
          <a:p>
            <a:endParaRPr lang="en-US" sz="400" dirty="0"/>
          </a:p>
          <a:p>
            <a:r>
              <a:rPr lang="en-US" sz="400" dirty="0"/>
              <a:t>def </a:t>
            </a:r>
            <a:r>
              <a:rPr lang="en-US" sz="400" dirty="0" err="1"/>
              <a:t>load_spinboson_pops</a:t>
            </a:r>
            <a:r>
              <a:rPr lang="en-US" sz="400" dirty="0"/>
              <a:t>(</a:t>
            </a:r>
            <a:r>
              <a:rPr lang="en-US" sz="400" dirty="0" err="1"/>
              <a:t>fname</a:t>
            </a:r>
            <a:r>
              <a:rPr lang="en-US" sz="400" dirty="0"/>
              <a:t>, </a:t>
            </a:r>
            <a:r>
              <a:rPr lang="en-US" sz="400" dirty="0" err="1"/>
              <a:t>convert_to_ps</a:t>
            </a:r>
            <a:r>
              <a:rPr lang="en-US" sz="400" dirty="0"/>
              <a:t>=False):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arr</a:t>
            </a:r>
            <a:r>
              <a:rPr lang="en-US" sz="400" dirty="0"/>
              <a:t> = </a:t>
            </a:r>
            <a:r>
              <a:rPr lang="en-US" sz="400" dirty="0" err="1"/>
              <a:t>np.genfromtxt</a:t>
            </a:r>
            <a:r>
              <a:rPr lang="en-US" sz="400" dirty="0"/>
              <a:t>(</a:t>
            </a:r>
            <a:r>
              <a:rPr lang="en-US" sz="400" dirty="0" err="1"/>
              <a:t>fname</a:t>
            </a:r>
            <a:r>
              <a:rPr lang="en-US" sz="400" dirty="0"/>
              <a:t>, </a:t>
            </a:r>
            <a:r>
              <a:rPr lang="en-US" sz="400" dirty="0" err="1"/>
              <a:t>dtype</a:t>
            </a:r>
            <a:r>
              <a:rPr lang="en-US" sz="400" dirty="0"/>
              <a:t>=complex, comments="#", </a:t>
            </a:r>
            <a:r>
              <a:rPr lang="en-US" sz="400" dirty="0" err="1"/>
              <a:t>skip_header</a:t>
            </a:r>
            <a:r>
              <a:rPr lang="en-US" sz="400" dirty="0"/>
              <a:t>=1)</a:t>
            </a:r>
          </a:p>
          <a:p>
            <a:r>
              <a:rPr lang="en-US" sz="400" dirty="0"/>
              <a:t>    t = </a:t>
            </a:r>
            <a:r>
              <a:rPr lang="en-US" sz="400" dirty="0" err="1"/>
              <a:t>arr</a:t>
            </a:r>
            <a:r>
              <a:rPr lang="en-US" sz="400" dirty="0"/>
              <a:t>[:,0].real</a:t>
            </a:r>
          </a:p>
          <a:p>
            <a:r>
              <a:rPr lang="en-US" sz="400" dirty="0"/>
              <a:t>    if </a:t>
            </a:r>
            <a:r>
              <a:rPr lang="en-US" sz="400" dirty="0" err="1"/>
              <a:t>convert_to_ps</a:t>
            </a:r>
            <a:r>
              <a:rPr lang="en-US" sz="400" dirty="0"/>
              <a:t>:</a:t>
            </a:r>
          </a:p>
          <a:p>
            <a:r>
              <a:rPr lang="en-US" sz="400" dirty="0"/>
              <a:t>        t *= 1e-3</a:t>
            </a:r>
          </a:p>
          <a:p>
            <a:r>
              <a:rPr lang="en-US" sz="400" dirty="0"/>
              <a:t>    pops = </a:t>
            </a:r>
            <a:r>
              <a:rPr lang="en-US" sz="400" dirty="0" err="1"/>
              <a:t>np.vstack</a:t>
            </a:r>
            <a:r>
              <a:rPr lang="en-US" sz="400" dirty="0"/>
              <a:t>((</a:t>
            </a:r>
            <a:r>
              <a:rPr lang="en-US" sz="400" dirty="0" err="1"/>
              <a:t>arr</a:t>
            </a:r>
            <a:r>
              <a:rPr lang="en-US" sz="400" dirty="0"/>
              <a:t>[:,1].real, </a:t>
            </a:r>
            <a:r>
              <a:rPr lang="en-US" sz="400" dirty="0" err="1"/>
              <a:t>arr</a:t>
            </a:r>
            <a:r>
              <a:rPr lang="en-US" sz="400" dirty="0"/>
              <a:t>[:,4].real)).T</a:t>
            </a:r>
          </a:p>
          <a:p>
            <a:r>
              <a:rPr lang="en-US" sz="400" dirty="0"/>
              <a:t>    return t, pops</a:t>
            </a:r>
          </a:p>
          <a:p>
            <a:endParaRPr lang="en-US" sz="400" dirty="0"/>
          </a:p>
          <a:p>
            <a:r>
              <a:rPr lang="en-US" sz="400" dirty="0"/>
              <a:t>def </a:t>
            </a:r>
            <a:r>
              <a:rPr lang="en-US" sz="400" dirty="0" err="1"/>
              <a:t>drude_sd</a:t>
            </a:r>
            <a:r>
              <a:rPr lang="en-US" sz="400" dirty="0"/>
              <a:t>(omega, </a:t>
            </a:r>
            <a:r>
              <a:rPr lang="en-US" sz="400" dirty="0" err="1"/>
              <a:t>re_d</a:t>
            </a:r>
            <a:r>
              <a:rPr lang="en-US" sz="400" dirty="0"/>
              <a:t>, </a:t>
            </a:r>
            <a:r>
              <a:rPr lang="en-US" sz="400" dirty="0" err="1"/>
              <a:t>width_d</a:t>
            </a:r>
            <a:r>
              <a:rPr lang="en-US" sz="400" dirty="0"/>
              <a:t>):</a:t>
            </a:r>
          </a:p>
          <a:p>
            <a:r>
              <a:rPr lang="en-US" sz="400" dirty="0"/>
              <a:t>    J = </a:t>
            </a:r>
            <a:r>
              <a:rPr lang="en-US" sz="400" dirty="0" err="1"/>
              <a:t>np.zeros_like</a:t>
            </a:r>
            <a:r>
              <a:rPr lang="en-US" sz="400" dirty="0"/>
              <a:t>(omega)</a:t>
            </a:r>
          </a:p>
          <a:p>
            <a:r>
              <a:rPr lang="en-US" sz="400" dirty="0"/>
              <a:t>    for lam, gamma in zip(</a:t>
            </a:r>
            <a:r>
              <a:rPr lang="en-US" sz="400" dirty="0" err="1"/>
              <a:t>re_d</a:t>
            </a:r>
            <a:r>
              <a:rPr lang="en-US" sz="400" dirty="0"/>
              <a:t>, </a:t>
            </a:r>
            <a:r>
              <a:rPr lang="en-US" sz="400" dirty="0" err="1"/>
              <a:t>width_d</a:t>
            </a:r>
            <a:r>
              <a:rPr lang="en-US" sz="400" dirty="0"/>
              <a:t>):</a:t>
            </a:r>
          </a:p>
          <a:p>
            <a:r>
              <a:rPr lang="en-US" sz="400" dirty="0"/>
              <a:t>        J += 2*lam*gamma*omega/(omega**2 + gamma**2)</a:t>
            </a:r>
          </a:p>
          <a:p>
            <a:r>
              <a:rPr lang="en-US" sz="400" dirty="0"/>
              <a:t>    return J</a:t>
            </a:r>
          </a:p>
          <a:p>
            <a:endParaRPr lang="en-US" sz="400" dirty="0"/>
          </a:p>
          <a:p>
            <a:r>
              <a:rPr lang="en-US" sz="400" dirty="0"/>
              <a:t>def </a:t>
            </a:r>
            <a:r>
              <a:rPr lang="en-US" sz="400" dirty="0" err="1"/>
              <a:t>brownian_sd</a:t>
            </a:r>
            <a:r>
              <a:rPr lang="en-US" sz="400" dirty="0"/>
              <a:t>(omega, </a:t>
            </a:r>
            <a:r>
              <a:rPr lang="en-US" sz="400" dirty="0" err="1"/>
              <a:t>re_b</a:t>
            </a:r>
            <a:r>
              <a:rPr lang="en-US" sz="400" dirty="0"/>
              <a:t>, </a:t>
            </a:r>
            <a:r>
              <a:rPr lang="en-US" sz="400" dirty="0" err="1"/>
              <a:t>freq_b</a:t>
            </a:r>
            <a:r>
              <a:rPr lang="en-US" sz="400" dirty="0"/>
              <a:t>, </a:t>
            </a:r>
            <a:r>
              <a:rPr lang="en-US" sz="400" dirty="0" err="1"/>
              <a:t>width_b</a:t>
            </a:r>
            <a:r>
              <a:rPr lang="en-US" sz="400" dirty="0"/>
              <a:t>):</a:t>
            </a:r>
          </a:p>
          <a:p>
            <a:r>
              <a:rPr lang="en-US" sz="400" dirty="0"/>
              <a:t>    J = </a:t>
            </a:r>
            <a:r>
              <a:rPr lang="en-US" sz="400" dirty="0" err="1"/>
              <a:t>np.zeros_like</a:t>
            </a:r>
            <a:r>
              <a:rPr lang="en-US" sz="400" dirty="0"/>
              <a:t>(omega)</a:t>
            </a:r>
          </a:p>
          <a:p>
            <a:r>
              <a:rPr lang="en-US" sz="400" dirty="0"/>
              <a:t>    for lam, w0, gamma in zip(</a:t>
            </a:r>
            <a:r>
              <a:rPr lang="en-US" sz="400" dirty="0" err="1"/>
              <a:t>re_b</a:t>
            </a:r>
            <a:r>
              <a:rPr lang="en-US" sz="400" dirty="0"/>
              <a:t>, </a:t>
            </a:r>
            <a:r>
              <a:rPr lang="en-US" sz="400" dirty="0" err="1"/>
              <a:t>freq_b</a:t>
            </a:r>
            <a:r>
              <a:rPr lang="en-US" sz="400" dirty="0"/>
              <a:t>, </a:t>
            </a:r>
            <a:r>
              <a:rPr lang="en-US" sz="400" dirty="0" err="1"/>
              <a:t>width_b</a:t>
            </a:r>
            <a:r>
              <a:rPr lang="en-US" sz="400" dirty="0"/>
              <a:t>):</a:t>
            </a:r>
          </a:p>
          <a:p>
            <a:r>
              <a:rPr lang="en-US" sz="400" dirty="0"/>
              <a:t>        J += 2*lam*w0**2*gamma*omega/((w0**2 - omega**2)**2 + (gamma*omega)**2)</a:t>
            </a:r>
          </a:p>
          <a:p>
            <a:r>
              <a:rPr lang="en-US" sz="400" dirty="0"/>
              <a:t>    return J</a:t>
            </a:r>
          </a:p>
          <a:p>
            <a:endParaRPr lang="en-US" sz="400" dirty="0"/>
          </a:p>
          <a:p>
            <a:r>
              <a:rPr lang="en-US" sz="400" dirty="0"/>
              <a:t># load data</a:t>
            </a:r>
          </a:p>
          <a:p>
            <a:r>
              <a:rPr lang="en-US" sz="400" dirty="0"/>
              <a:t>convert = (</a:t>
            </a:r>
            <a:r>
              <a:rPr lang="en-US" sz="400" dirty="0" err="1"/>
              <a:t>time_units.lower</a:t>
            </a:r>
            <a:r>
              <a:rPr lang="en-US" sz="400" dirty="0"/>
              <a:t>() == "</a:t>
            </a:r>
            <a:r>
              <a:rPr lang="en-US" sz="400" dirty="0" err="1"/>
              <a:t>ps</a:t>
            </a:r>
            <a:r>
              <a:rPr lang="en-US" sz="400" dirty="0"/>
              <a:t>")</a:t>
            </a:r>
          </a:p>
          <a:p>
            <a:r>
              <a:rPr lang="en-US" sz="400" dirty="0" err="1"/>
              <a:t>t_sb</a:t>
            </a:r>
            <a:r>
              <a:rPr lang="en-US" sz="400" dirty="0"/>
              <a:t>, </a:t>
            </a:r>
            <a:r>
              <a:rPr lang="en-US" sz="400" dirty="0" err="1"/>
              <a:t>p_sb</a:t>
            </a:r>
            <a:r>
              <a:rPr lang="en-US" sz="400" dirty="0"/>
              <a:t> = </a:t>
            </a:r>
            <a:r>
              <a:rPr lang="en-US" sz="400" dirty="0" err="1"/>
              <a:t>load_spinboson_pops</a:t>
            </a:r>
            <a:r>
              <a:rPr lang="en-US" sz="400" dirty="0"/>
              <a:t>(</a:t>
            </a:r>
            <a:r>
              <a:rPr lang="en-US" sz="400" dirty="0" err="1"/>
              <a:t>file_sb</a:t>
            </a:r>
            <a:r>
              <a:rPr lang="en-US" sz="400" dirty="0"/>
              <a:t>, </a:t>
            </a:r>
            <a:r>
              <a:rPr lang="en-US" sz="400" dirty="0" err="1"/>
              <a:t>convert_to_ps</a:t>
            </a:r>
            <a:r>
              <a:rPr lang="en-US" sz="400" dirty="0"/>
              <a:t>=convert)</a:t>
            </a:r>
          </a:p>
          <a:p>
            <a:r>
              <a:rPr lang="en-US" sz="400" dirty="0"/>
              <a:t>t_sb2, p_sb2 = </a:t>
            </a:r>
            <a:r>
              <a:rPr lang="en-US" sz="400" dirty="0" err="1"/>
              <a:t>load_spinboson_pops</a:t>
            </a:r>
            <a:r>
              <a:rPr lang="en-US" sz="400" dirty="0"/>
              <a:t>(file_sb2, </a:t>
            </a:r>
            <a:r>
              <a:rPr lang="en-US" sz="400" dirty="0" err="1"/>
              <a:t>convert_to_ps</a:t>
            </a:r>
            <a:r>
              <a:rPr lang="en-US" sz="400" dirty="0"/>
              <a:t>=convert)</a:t>
            </a:r>
          </a:p>
          <a:p>
            <a:endParaRPr lang="en-US" sz="400" dirty="0"/>
          </a:p>
          <a:p>
            <a:r>
              <a:rPr lang="en-US" sz="400" dirty="0"/>
              <a:t># build spectral densities</a:t>
            </a:r>
          </a:p>
          <a:p>
            <a:r>
              <a:rPr lang="en-US" sz="400" dirty="0"/>
              <a:t>omega = </a:t>
            </a:r>
            <a:r>
              <a:rPr lang="en-US" sz="400" dirty="0" err="1"/>
              <a:t>np.linspace</a:t>
            </a:r>
            <a:r>
              <a:rPr lang="en-US" sz="400" dirty="0"/>
              <a:t>(0, 2000, 2000)</a:t>
            </a:r>
          </a:p>
          <a:p>
            <a:r>
              <a:rPr lang="en-US" sz="400" dirty="0" err="1"/>
              <a:t>J_dl</a:t>
            </a:r>
            <a:r>
              <a:rPr lang="en-US" sz="400" dirty="0"/>
              <a:t> = </a:t>
            </a:r>
            <a:r>
              <a:rPr lang="en-US" sz="400" dirty="0" err="1"/>
              <a:t>drude_sd</a:t>
            </a:r>
            <a:r>
              <a:rPr lang="en-US" sz="400" dirty="0"/>
              <a:t>(omega, </a:t>
            </a:r>
            <a:r>
              <a:rPr lang="en-US" sz="400" dirty="0" err="1"/>
              <a:t>re_d</a:t>
            </a:r>
            <a:r>
              <a:rPr lang="en-US" sz="400" dirty="0"/>
              <a:t>, </a:t>
            </a:r>
            <a:r>
              <a:rPr lang="en-US" sz="400" dirty="0" err="1"/>
              <a:t>width_d</a:t>
            </a:r>
            <a:r>
              <a:rPr lang="en-US" sz="400" dirty="0"/>
              <a:t>)</a:t>
            </a:r>
          </a:p>
          <a:p>
            <a:r>
              <a:rPr lang="en-US" sz="400" dirty="0" err="1"/>
              <a:t>J_bo</a:t>
            </a:r>
            <a:r>
              <a:rPr lang="en-US" sz="400" dirty="0"/>
              <a:t> = </a:t>
            </a:r>
            <a:r>
              <a:rPr lang="en-US" sz="400" dirty="0" err="1"/>
              <a:t>brownian_sd</a:t>
            </a:r>
            <a:r>
              <a:rPr lang="en-US" sz="400" dirty="0"/>
              <a:t>(omega, </a:t>
            </a:r>
            <a:r>
              <a:rPr lang="en-US" sz="400" dirty="0" err="1"/>
              <a:t>re_b</a:t>
            </a:r>
            <a:r>
              <a:rPr lang="en-US" sz="400" dirty="0"/>
              <a:t>, </a:t>
            </a:r>
            <a:r>
              <a:rPr lang="en-US" sz="400" dirty="0" err="1"/>
              <a:t>freq_b</a:t>
            </a:r>
            <a:r>
              <a:rPr lang="en-US" sz="400" dirty="0"/>
              <a:t>, </a:t>
            </a:r>
            <a:r>
              <a:rPr lang="en-US" sz="400" dirty="0" err="1"/>
              <a:t>width_b</a:t>
            </a:r>
            <a:r>
              <a:rPr lang="en-US" sz="400" dirty="0"/>
              <a:t>)</a:t>
            </a:r>
          </a:p>
          <a:p>
            <a:r>
              <a:rPr lang="en-US" sz="400" dirty="0" err="1"/>
              <a:t>J_tot</a:t>
            </a:r>
            <a:r>
              <a:rPr lang="en-US" sz="400" dirty="0"/>
              <a:t> = </a:t>
            </a:r>
            <a:r>
              <a:rPr lang="en-US" sz="400" dirty="0" err="1"/>
              <a:t>J_dl</a:t>
            </a:r>
            <a:r>
              <a:rPr lang="en-US" sz="400" dirty="0"/>
              <a:t> + </a:t>
            </a:r>
            <a:r>
              <a:rPr lang="en-US" sz="400" dirty="0" err="1"/>
              <a:t>J_bo</a:t>
            </a:r>
            <a:endParaRPr lang="en-US" sz="400" dirty="0"/>
          </a:p>
          <a:p>
            <a:endParaRPr lang="en-US" sz="400" dirty="0"/>
          </a:p>
          <a:p>
            <a:r>
              <a:rPr lang="en-US" sz="400" dirty="0"/>
              <a:t># make figure</a:t>
            </a:r>
          </a:p>
          <a:p>
            <a:r>
              <a:rPr lang="en-US" sz="400" dirty="0"/>
              <a:t>fig, (ax1, ax2) = </a:t>
            </a:r>
            <a:r>
              <a:rPr lang="en-US" sz="400" dirty="0" err="1"/>
              <a:t>plt.subplots</a:t>
            </a:r>
            <a:r>
              <a:rPr lang="en-US" sz="400" dirty="0"/>
              <a:t>(</a:t>
            </a:r>
          </a:p>
          <a:p>
            <a:r>
              <a:rPr lang="en-US" sz="400" dirty="0"/>
              <a:t>    2,1, </a:t>
            </a:r>
            <a:r>
              <a:rPr lang="en-US" sz="400" dirty="0" err="1"/>
              <a:t>figsize</a:t>
            </a:r>
            <a:r>
              <a:rPr lang="en-US" sz="400" dirty="0"/>
              <a:t>=(3.4, 3.0), </a:t>
            </a:r>
            <a:r>
              <a:rPr lang="en-US" sz="400" dirty="0" err="1"/>
              <a:t>gridspec_kw</a:t>
            </a:r>
            <a:r>
              <a:rPr lang="en-US" sz="400" dirty="0"/>
              <a:t>={"hspace":0.4}</a:t>
            </a:r>
          </a:p>
          <a:p>
            <a:r>
              <a:rPr lang="en-US" sz="400" dirty="0"/>
              <a:t>)</a:t>
            </a:r>
          </a:p>
          <a:p>
            <a:endParaRPr lang="en-US" sz="400" dirty="0"/>
          </a:p>
          <a:p>
            <a:r>
              <a:rPr lang="en-US" sz="400" dirty="0"/>
              <a:t># --- (a) populations ---</a:t>
            </a:r>
          </a:p>
          <a:p>
            <a:r>
              <a:rPr lang="en-US" sz="400" dirty="0"/>
              <a:t>ax1.plot(</a:t>
            </a:r>
            <a:r>
              <a:rPr lang="en-US" sz="400" dirty="0" err="1"/>
              <a:t>t_sb</a:t>
            </a:r>
            <a:r>
              <a:rPr lang="en-US" sz="400" dirty="0"/>
              <a:t>, </a:t>
            </a:r>
            <a:r>
              <a:rPr lang="en-US" sz="400" dirty="0" err="1"/>
              <a:t>p_sb</a:t>
            </a:r>
            <a:r>
              <a:rPr lang="en-US" sz="400" dirty="0"/>
              <a:t>[:,0], label=r"$\rho_{00}$ TT")</a:t>
            </a:r>
          </a:p>
          <a:p>
            <a:r>
              <a:rPr lang="en-US" sz="400" dirty="0"/>
              <a:t>ax1.plot(</a:t>
            </a:r>
            <a:r>
              <a:rPr lang="en-US" sz="400" dirty="0" err="1"/>
              <a:t>t_sb</a:t>
            </a:r>
            <a:r>
              <a:rPr lang="en-US" sz="400" dirty="0"/>
              <a:t>, </a:t>
            </a:r>
            <a:r>
              <a:rPr lang="en-US" sz="400" dirty="0" err="1"/>
              <a:t>p_sb</a:t>
            </a:r>
            <a:r>
              <a:rPr lang="en-US" sz="400" dirty="0"/>
              <a:t>[:,1], label=r"$\rho_{11}$ TT")</a:t>
            </a:r>
          </a:p>
          <a:p>
            <a:endParaRPr lang="en-US" sz="400" dirty="0"/>
          </a:p>
          <a:p>
            <a:r>
              <a:rPr lang="en-US" sz="400" dirty="0"/>
              <a:t>ax1.plot(t_sb2, p_sb2[:,0],'--', label=r"$\rho_{00}$ TTN")</a:t>
            </a:r>
          </a:p>
          <a:p>
            <a:r>
              <a:rPr lang="en-US" sz="400" dirty="0"/>
              <a:t>ax1.plot(t_sb2, p_sb2[:,1], '--', label=r"$\rho_{11}$ TTN")</a:t>
            </a:r>
          </a:p>
          <a:p>
            <a:endParaRPr lang="en-US" sz="400" dirty="0"/>
          </a:p>
          <a:p>
            <a:r>
              <a:rPr lang="en-US" sz="400" dirty="0"/>
              <a:t>ax1.set_ylabel("Population", </a:t>
            </a:r>
            <a:r>
              <a:rPr lang="en-US" sz="400" dirty="0" err="1"/>
              <a:t>labelpad</a:t>
            </a:r>
            <a:r>
              <a:rPr lang="en-US" sz="400" dirty="0"/>
              <a:t>=6)</a:t>
            </a:r>
          </a:p>
          <a:p>
            <a:r>
              <a:rPr lang="en-US" sz="400" dirty="0"/>
              <a:t>#ax1.set_title(</a:t>
            </a:r>
            <a:r>
              <a:rPr lang="en-US" sz="400" dirty="0" err="1"/>
              <a:t>r"Spin</a:t>
            </a:r>
            <a:r>
              <a:rPr lang="en-US" sz="400" dirty="0"/>
              <a:t>--Boson Populations", pad=6)</a:t>
            </a:r>
          </a:p>
          <a:p>
            <a:r>
              <a:rPr lang="en-US" sz="400" dirty="0"/>
              <a:t>ax1.set_xlim(0, 1000)</a:t>
            </a:r>
          </a:p>
          <a:p>
            <a:r>
              <a:rPr lang="en-US" sz="400" dirty="0"/>
              <a:t>ax1.text(-0.12,1.02,"(a)", transform=ax1.transAxes,</a:t>
            </a:r>
          </a:p>
          <a:p>
            <a:r>
              <a:rPr lang="en-US" sz="400" dirty="0"/>
              <a:t>         </a:t>
            </a:r>
            <a:r>
              <a:rPr lang="en-US" sz="400" dirty="0" err="1"/>
              <a:t>fontsize</a:t>
            </a:r>
            <a:r>
              <a:rPr lang="en-US" sz="400" dirty="0"/>
              <a:t>=9, </a:t>
            </a:r>
            <a:r>
              <a:rPr lang="en-US" sz="400" dirty="0" err="1"/>
              <a:t>va</a:t>
            </a:r>
            <a:r>
              <a:rPr lang="en-US" sz="400" dirty="0"/>
              <a:t>="bottom")</a:t>
            </a:r>
          </a:p>
          <a:p>
            <a:endParaRPr lang="en-US" sz="400" dirty="0"/>
          </a:p>
          <a:p>
            <a:r>
              <a:rPr lang="en-US" sz="400" dirty="0"/>
              <a:t># common legend for populations</a:t>
            </a:r>
          </a:p>
          <a:p>
            <a:r>
              <a:rPr lang="en-US" sz="400" dirty="0"/>
              <a:t>handles, labs = ax1.get_legend_handles_labels()</a:t>
            </a:r>
          </a:p>
          <a:p>
            <a:r>
              <a:rPr lang="en-US" sz="400" dirty="0" err="1"/>
              <a:t>fig.legend</a:t>
            </a:r>
            <a:r>
              <a:rPr lang="en-US" sz="400" dirty="0"/>
              <a:t>(handles, labs, loc="upper center",</a:t>
            </a:r>
          </a:p>
          <a:p>
            <a:r>
              <a:rPr lang="en-US" sz="400" dirty="0"/>
              <a:t>           </a:t>
            </a:r>
            <a:r>
              <a:rPr lang="en-US" sz="400" dirty="0" err="1"/>
              <a:t>ncol</a:t>
            </a:r>
            <a:r>
              <a:rPr lang="en-US" sz="400" dirty="0"/>
              <a:t>=2, </a:t>
            </a:r>
            <a:r>
              <a:rPr lang="en-US" sz="400" dirty="0" err="1"/>
              <a:t>bbox_to_anchor</a:t>
            </a:r>
            <a:r>
              <a:rPr lang="en-US" sz="400" dirty="0"/>
              <a:t>=(0.5,1.08), </a:t>
            </a:r>
            <a:r>
              <a:rPr lang="en-US" sz="400" dirty="0" err="1"/>
              <a:t>fontsize</a:t>
            </a:r>
            <a:r>
              <a:rPr lang="en-US" sz="400" dirty="0"/>
              <a:t>=8)</a:t>
            </a:r>
          </a:p>
          <a:p>
            <a:endParaRPr lang="en-US" sz="400" dirty="0"/>
          </a:p>
          <a:p>
            <a:r>
              <a:rPr lang="en-US" sz="400" dirty="0"/>
              <a:t># --- (b) total spectral density ---</a:t>
            </a:r>
          </a:p>
          <a:p>
            <a:r>
              <a:rPr lang="en-US" sz="400" dirty="0"/>
              <a:t>ax2.plot(omega, </a:t>
            </a:r>
            <a:r>
              <a:rPr lang="en-US" sz="400" dirty="0" err="1"/>
              <a:t>J_tot</a:t>
            </a:r>
            <a:r>
              <a:rPr lang="en-US" sz="400" dirty="0"/>
              <a:t>/1000, color="0.2", label=</a:t>
            </a:r>
            <a:r>
              <a:rPr lang="en-US" sz="400" dirty="0" err="1"/>
              <a:t>r"$J</a:t>
            </a:r>
            <a:r>
              <a:rPr lang="en-US" sz="400" dirty="0"/>
              <a:t>(\omega)$")</a:t>
            </a:r>
          </a:p>
          <a:p>
            <a:r>
              <a:rPr lang="en-US" sz="400" dirty="0"/>
              <a:t>ax2.set_ylabel(</a:t>
            </a:r>
            <a:r>
              <a:rPr lang="en-US" sz="400" dirty="0" err="1"/>
              <a:t>r"$J</a:t>
            </a:r>
            <a:r>
              <a:rPr lang="en-US" sz="400" dirty="0"/>
              <a:t>(\omega)\,/\,10^3\</a:t>
            </a:r>
            <a:r>
              <a:rPr lang="en-US" sz="400" dirty="0" err="1"/>
              <a:t>mathrm</a:t>
            </a:r>
            <a:r>
              <a:rPr lang="en-US" sz="400" dirty="0"/>
              <a:t>{cm}^{-1}$", </a:t>
            </a:r>
            <a:r>
              <a:rPr lang="en-US" sz="400" dirty="0" err="1"/>
              <a:t>labelpad</a:t>
            </a:r>
            <a:r>
              <a:rPr lang="en-US" sz="400" dirty="0"/>
              <a:t>=6)</a:t>
            </a:r>
          </a:p>
          <a:p>
            <a:r>
              <a:rPr lang="en-US" sz="400" dirty="0"/>
              <a:t>ax2.set_xlabel(</a:t>
            </a:r>
            <a:r>
              <a:rPr lang="en-US" sz="400" dirty="0" err="1"/>
              <a:t>r"Frequency</a:t>
            </a:r>
            <a:r>
              <a:rPr lang="en-US" sz="400" dirty="0"/>
              <a:t> (cm$^{-1}$)", </a:t>
            </a:r>
            <a:r>
              <a:rPr lang="en-US" sz="400" dirty="0" err="1"/>
              <a:t>labelpad</a:t>
            </a:r>
            <a:r>
              <a:rPr lang="en-US" sz="400" dirty="0"/>
              <a:t>=6)</a:t>
            </a:r>
          </a:p>
          <a:p>
            <a:r>
              <a:rPr lang="en-US" sz="400" dirty="0"/>
              <a:t>#ax2.set_title("Spectral density", pad=6)</a:t>
            </a:r>
          </a:p>
          <a:p>
            <a:r>
              <a:rPr lang="en-US" sz="400" dirty="0"/>
              <a:t>ax2.text(-0.12,1.02,"(b)", transform=ax2.transAxes,</a:t>
            </a:r>
          </a:p>
          <a:p>
            <a:r>
              <a:rPr lang="en-US" sz="400" dirty="0"/>
              <a:t>         </a:t>
            </a:r>
            <a:r>
              <a:rPr lang="en-US" sz="400" dirty="0" err="1"/>
              <a:t>fontsize</a:t>
            </a:r>
            <a:r>
              <a:rPr lang="en-US" sz="400" dirty="0"/>
              <a:t>=9, </a:t>
            </a:r>
            <a:r>
              <a:rPr lang="en-US" sz="400" dirty="0" err="1"/>
              <a:t>va</a:t>
            </a:r>
            <a:r>
              <a:rPr lang="en-US" sz="400" dirty="0"/>
              <a:t>="bottom")</a:t>
            </a:r>
          </a:p>
          <a:p>
            <a:endParaRPr lang="en-US" sz="400" dirty="0"/>
          </a:p>
          <a:p>
            <a:r>
              <a:rPr lang="en-US" sz="400" dirty="0"/>
              <a:t># --- inset: zoom DL part ---</a:t>
            </a:r>
          </a:p>
          <a:p>
            <a:r>
              <a:rPr lang="en-US" sz="400" dirty="0" err="1"/>
              <a:t>axins</a:t>
            </a:r>
            <a:r>
              <a:rPr lang="en-US" sz="400" dirty="0"/>
              <a:t> = </a:t>
            </a:r>
            <a:r>
              <a:rPr lang="en-US" sz="400" dirty="0" err="1"/>
              <a:t>inset_axes</a:t>
            </a:r>
            <a:r>
              <a:rPr lang="en-US" sz="400" dirty="0"/>
              <a:t>(ax2, width="40%", height="30%", loc="upper left", </a:t>
            </a:r>
            <a:r>
              <a:rPr lang="en-US" sz="400" dirty="0" err="1"/>
              <a:t>borderpad</a:t>
            </a:r>
            <a:r>
              <a:rPr lang="en-US" sz="400" dirty="0"/>
              <a:t>=2)</a:t>
            </a:r>
          </a:p>
          <a:p>
            <a:r>
              <a:rPr lang="en-US" sz="400" dirty="0" err="1"/>
              <a:t>axins.plot</a:t>
            </a:r>
            <a:r>
              <a:rPr lang="en-US" sz="400" dirty="0"/>
              <a:t>(omega, </a:t>
            </a:r>
            <a:r>
              <a:rPr lang="en-US" sz="400" dirty="0" err="1"/>
              <a:t>J_dl</a:t>
            </a:r>
            <a:r>
              <a:rPr lang="en-US" sz="400" dirty="0"/>
              <a:t>, color="C1", linewidth=1.2)</a:t>
            </a:r>
          </a:p>
          <a:p>
            <a:r>
              <a:rPr lang="en-US" sz="400" dirty="0" err="1"/>
              <a:t>axins.set_xlim</a:t>
            </a:r>
            <a:r>
              <a:rPr lang="en-US" sz="400" dirty="0"/>
              <a:t>(0, 200)</a:t>
            </a:r>
          </a:p>
          <a:p>
            <a:r>
              <a:rPr lang="en-US" sz="400" dirty="0" err="1"/>
              <a:t>axins.set_ylim</a:t>
            </a:r>
            <a:r>
              <a:rPr lang="en-US" sz="400" dirty="0"/>
              <a:t>(0, </a:t>
            </a:r>
            <a:r>
              <a:rPr lang="en-US" sz="400" dirty="0" err="1"/>
              <a:t>J_dl</a:t>
            </a:r>
            <a:r>
              <a:rPr lang="en-US" sz="400" dirty="0"/>
              <a:t>[omega&lt;=200].max()*1.1)</a:t>
            </a:r>
          </a:p>
          <a:p>
            <a:r>
              <a:rPr lang="en-US" sz="400" dirty="0" err="1"/>
              <a:t>axins.set_xticks</a:t>
            </a:r>
            <a:r>
              <a:rPr lang="en-US" sz="400" dirty="0"/>
              <a:t>([0,100,200])</a:t>
            </a:r>
          </a:p>
          <a:p>
            <a:r>
              <a:rPr lang="en-US" sz="400" dirty="0" err="1"/>
              <a:t>axins.set_yticks</a:t>
            </a:r>
            <a:r>
              <a:rPr lang="en-US" sz="400" dirty="0"/>
              <a:t>([])</a:t>
            </a:r>
          </a:p>
          <a:p>
            <a:r>
              <a:rPr lang="en-US" sz="400" dirty="0"/>
              <a:t>#</a:t>
            </a:r>
            <a:r>
              <a:rPr lang="en-US" sz="400" dirty="0" err="1"/>
              <a:t>axins.set_title</a:t>
            </a:r>
            <a:r>
              <a:rPr lang="en-US" sz="400" dirty="0"/>
              <a:t>(</a:t>
            </a:r>
            <a:r>
              <a:rPr lang="en-US" sz="400" dirty="0" err="1"/>
              <a:t>r"Drude</a:t>
            </a:r>
            <a:r>
              <a:rPr lang="en-US" sz="400" dirty="0"/>
              <a:t>--Lorentz", </a:t>
            </a:r>
            <a:r>
              <a:rPr lang="en-US" sz="400" dirty="0" err="1"/>
              <a:t>fontsize</a:t>
            </a:r>
            <a:r>
              <a:rPr lang="en-US" sz="400" dirty="0"/>
              <a:t>=7, pad=3)</a:t>
            </a:r>
          </a:p>
          <a:p>
            <a:r>
              <a:rPr lang="en-US" sz="400" dirty="0"/>
              <a:t>#</a:t>
            </a:r>
            <a:r>
              <a:rPr lang="en-US" sz="400" dirty="0" err="1"/>
              <a:t>mark_inset</a:t>
            </a:r>
            <a:r>
              <a:rPr lang="en-US" sz="400" dirty="0"/>
              <a:t>(ax2, </a:t>
            </a:r>
            <a:r>
              <a:rPr lang="en-US" sz="400" dirty="0" err="1"/>
              <a:t>axins</a:t>
            </a:r>
            <a:r>
              <a:rPr lang="en-US" sz="400" dirty="0"/>
              <a:t>, loc1=2, loc2=4, fc="none", </a:t>
            </a:r>
            <a:r>
              <a:rPr lang="en-US" sz="400" dirty="0" err="1"/>
              <a:t>ec</a:t>
            </a:r>
            <a:r>
              <a:rPr lang="en-US" sz="400" dirty="0"/>
              <a:t>="0.5")</a:t>
            </a:r>
          </a:p>
          <a:p>
            <a:endParaRPr lang="en-US" sz="400" dirty="0"/>
          </a:p>
          <a:p>
            <a:r>
              <a:rPr lang="en-US" sz="400" dirty="0" err="1"/>
              <a:t>fig.tight_layout</a:t>
            </a:r>
            <a:r>
              <a:rPr lang="en-US" sz="400" dirty="0"/>
              <a:t>(</a:t>
            </a:r>
            <a:r>
              <a:rPr lang="en-US" sz="400" dirty="0" err="1"/>
              <a:t>rect</a:t>
            </a:r>
            <a:r>
              <a:rPr lang="en-US" sz="400" dirty="0"/>
              <a:t>=(0,0,1,0.88))</a:t>
            </a:r>
          </a:p>
          <a:p>
            <a:r>
              <a:rPr lang="en-US" sz="400" dirty="0" err="1"/>
              <a:t>plt.savefig</a:t>
            </a:r>
            <a:r>
              <a:rPr lang="en-US" sz="400" dirty="0"/>
              <a:t>("</a:t>
            </a:r>
            <a:r>
              <a:rPr lang="en-US" sz="400" dirty="0" err="1"/>
              <a:t>SpinBoson_populations.png</a:t>
            </a:r>
            <a:r>
              <a:rPr lang="en-US" sz="400" dirty="0"/>
              <a:t>", </a:t>
            </a:r>
            <a:r>
              <a:rPr lang="en-US" sz="400" dirty="0" err="1"/>
              <a:t>bbox_inches</a:t>
            </a:r>
            <a:r>
              <a:rPr lang="en-US" sz="400" dirty="0"/>
              <a:t>='tight', dpi=300, transparent=True)</a:t>
            </a:r>
          </a:p>
          <a:p>
            <a:r>
              <a:rPr lang="en-US" sz="400" dirty="0" err="1"/>
              <a:t>plt.show</a:t>
            </a:r>
            <a:r>
              <a:rPr lang="en-US" sz="400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59BD7-C736-0CE9-27BE-528DBC0878AC}"/>
              </a:ext>
            </a:extLst>
          </p:cNvPr>
          <p:cNvSpPr txBox="1"/>
          <p:nvPr/>
        </p:nvSpPr>
        <p:spPr>
          <a:xfrm>
            <a:off x="249620" y="775390"/>
            <a:ext cx="44023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You should be able to plot this; there’s no difference between Train and Tree if we use the PS2 propagation scheme. This might change if we use Direct or PS1.</a:t>
            </a:r>
          </a:p>
        </p:txBody>
      </p:sp>
    </p:spTree>
    <p:extLst>
      <p:ext uri="{BB962C8B-B14F-4D97-AF65-F5344CB8AC3E}">
        <p14:creationId xmlns:p14="http://schemas.microsoft.com/office/powerpoint/2010/main" val="1477602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CC29C-0CA8-0E32-8F6D-2D43053F7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75DD13-57A2-1FE6-95E0-39669ABF3972}"/>
              </a:ext>
            </a:extLst>
          </p:cNvPr>
          <p:cNvSpPr txBox="1">
            <a:spLocks/>
          </p:cNvSpPr>
          <p:nvPr/>
        </p:nvSpPr>
        <p:spPr>
          <a:xfrm>
            <a:off x="174171" y="295220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Example 5: Different Propagation Schemes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CC0A2-F8D4-9E04-02DF-8773B73C2FFE}"/>
              </a:ext>
            </a:extLst>
          </p:cNvPr>
          <p:cNvSpPr txBox="1"/>
          <p:nvPr/>
        </p:nvSpPr>
        <p:spPr>
          <a:xfrm>
            <a:off x="1463170" y="4299429"/>
            <a:ext cx="910790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Propagation of Master Equation for Core Tensors (in TENSO: VMF)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Admits high-order numerical propagation schemes (e.g. Runge-</a:t>
            </a:r>
            <a:r>
              <a:rPr lang="en-US" sz="200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Kutta</a:t>
            </a:r>
            <a:r>
              <a:rPr lang="en-US" sz="20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their parallelization!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Fixed rank</a:t>
            </a:r>
            <a:endParaRPr lang="en-US" sz="20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Requires regularization like in MCTDH (specially at early times)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Challenging for early times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D3A22-1B16-4708-00D4-F542EF083785}"/>
              </a:ext>
            </a:extLst>
          </p:cNvPr>
          <p:cNvSpPr txBox="1"/>
          <p:nvPr/>
        </p:nvSpPr>
        <p:spPr>
          <a:xfrm>
            <a:off x="1476802" y="1079378"/>
            <a:ext cx="841181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Projector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Splitting 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Trotterization algorithm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0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Challenging to parallelize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rank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Errors determined by split time step</a:t>
            </a:r>
          </a:p>
          <a:p>
            <a:pPr lvl="1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133C4-7641-8A8B-1DAA-ECA97EDFA568}"/>
              </a:ext>
            </a:extLst>
          </p:cNvPr>
          <p:cNvSpPr txBox="1"/>
          <p:nvPr/>
        </p:nvSpPr>
        <p:spPr>
          <a:xfrm>
            <a:off x="1463170" y="2649511"/>
            <a:ext cx="77603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Projector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Splitting 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Adaptive rank!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Trotterization algorithm. Errors determined by split time step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Two-site algorithm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 grows fast!</a:t>
            </a: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0B88CCCB-D949-5A18-1BCC-34D045946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865" y="808438"/>
            <a:ext cx="1841073" cy="18410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EB288C-70BD-C3D3-C2D3-DA139604F5A4}"/>
              </a:ext>
            </a:extLst>
          </p:cNvPr>
          <p:cNvSpPr txBox="1"/>
          <p:nvPr/>
        </p:nvSpPr>
        <p:spPr>
          <a:xfrm>
            <a:off x="9515707" y="2605257"/>
            <a:ext cx="26762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/>
              <a:t>More details in:</a:t>
            </a:r>
            <a:br>
              <a:rPr lang="en-US"/>
            </a:br>
            <a:r>
              <a:rPr lang="en-US" i="1"/>
              <a:t>J. Chem. Phys.</a:t>
            </a:r>
            <a:r>
              <a:rPr lang="en-US"/>
              <a:t> 163, 104109 (2025)</a:t>
            </a:r>
          </a:p>
        </p:txBody>
      </p:sp>
    </p:spTree>
    <p:extLst>
      <p:ext uri="{BB962C8B-B14F-4D97-AF65-F5344CB8AC3E}">
        <p14:creationId xmlns:p14="http://schemas.microsoft.com/office/powerpoint/2010/main" val="1691504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4D2DC-39EF-A155-F418-B9B49ABCC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AA17F5-7260-E67A-3954-E54BC9915EEC}"/>
              </a:ext>
            </a:extLst>
          </p:cNvPr>
          <p:cNvSpPr txBox="1"/>
          <p:nvPr/>
        </p:nvSpPr>
        <p:spPr>
          <a:xfrm>
            <a:off x="432016" y="1558893"/>
            <a:ext cx="6117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  <a:p>
            <a:r>
              <a:rPr lang="en-US"/>
              <a:t>1. Import relevant libraries as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3F383-B5C0-9BF4-A5D8-0E3FF508DDBD}"/>
              </a:ext>
            </a:extLst>
          </p:cNvPr>
          <p:cNvSpPr txBox="1"/>
          <p:nvPr/>
        </p:nvSpPr>
        <p:spPr>
          <a:xfrm>
            <a:off x="432016" y="2205224"/>
            <a:ext cx="11226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/>
              <a:t>2. Define the name of the outputs and the propagation scheme ‘</a:t>
            </a:r>
            <a:r>
              <a:rPr lang="en-US" err="1"/>
              <a:t>ps_method</a:t>
            </a:r>
            <a:r>
              <a:rPr lang="en-US"/>
              <a:t>’: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51599-B91B-8E74-945E-7D8D05BCBC71}"/>
              </a:ext>
            </a:extLst>
          </p:cNvPr>
          <p:cNvSpPr txBox="1"/>
          <p:nvPr/>
        </p:nvSpPr>
        <p:spPr>
          <a:xfrm>
            <a:off x="432016" y="4929775"/>
            <a:ext cx="6117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3. Define the same BCF as in the Spin-Boson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E6345-765D-78CF-719D-9C7FDA0E67C3}"/>
              </a:ext>
            </a:extLst>
          </p:cNvPr>
          <p:cNvSpPr txBox="1"/>
          <p:nvPr/>
        </p:nvSpPr>
        <p:spPr>
          <a:xfrm>
            <a:off x="604628" y="2851555"/>
            <a:ext cx="10881360" cy="1180772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propagation_1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ps1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#Output </a:t>
            </a:r>
            <a:r>
              <a:rPr lang="en-US" i="1" dirty="0">
                <a:solidFill>
                  <a:srgbClr val="637777"/>
                </a:solidFill>
                <a:latin typeface="Menlo" panose="020B0609030804020204" pitchFamily="49" charset="0"/>
              </a:rPr>
              <a:t>name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propagation_2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vmf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#Output name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outs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ps1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: propagation_1,</a:t>
            </a: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vmf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: propagation_2</a:t>
            </a: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DC6C79-5B32-35B6-81F4-E3D5D70ED6C7}"/>
              </a:ext>
            </a:extLst>
          </p:cNvPr>
          <p:cNvSpPr txBox="1">
            <a:spLocks/>
          </p:cNvSpPr>
          <p:nvPr/>
        </p:nvSpPr>
        <p:spPr>
          <a:xfrm>
            <a:off x="174171" y="295220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Example 5: Different Propagation Schemes</a:t>
            </a:r>
          </a:p>
        </p:txBody>
      </p:sp>
    </p:spTree>
    <p:extLst>
      <p:ext uri="{BB962C8B-B14F-4D97-AF65-F5344CB8AC3E}">
        <p14:creationId xmlns:p14="http://schemas.microsoft.com/office/powerpoint/2010/main" val="3396583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C5AEB-7B63-3C05-56A2-E3EDF2BD8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8803947-7460-1729-9FC2-5A2EEE5FC953}"/>
              </a:ext>
            </a:extLst>
          </p:cNvPr>
          <p:cNvSpPr txBox="1"/>
          <p:nvPr/>
        </p:nvSpPr>
        <p:spPr>
          <a:xfrm>
            <a:off x="253549" y="1066967"/>
            <a:ext cx="113957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/>
              <a:t>4. Propagate as before with a few key additions. </a:t>
            </a:r>
          </a:p>
          <a:p>
            <a:pPr algn="just"/>
            <a:r>
              <a:rPr lang="en-US" err="1"/>
              <a:t>stepwise_method</a:t>
            </a:r>
            <a:r>
              <a:rPr lang="en-US"/>
              <a:t>= ‘simple’ #  changes from default propagation scheme (‘mix’) that mixes PS2 and Direct, to a single propagation scheme.</a:t>
            </a:r>
          </a:p>
          <a:p>
            <a:pPr algn="just"/>
            <a:r>
              <a:rPr lang="en-US" err="1"/>
              <a:t>ps_method</a:t>
            </a:r>
            <a:r>
              <a:rPr lang="en-US"/>
              <a:t>= ‘ps1’ #(options are ‘ps1’, ‘ps2’ and ‘</a:t>
            </a:r>
            <a:r>
              <a:rPr lang="en-US" err="1"/>
              <a:t>vmf</a:t>
            </a:r>
            <a:r>
              <a:rPr lang="en-US"/>
              <a:t>’) </a:t>
            </a:r>
          </a:p>
          <a:p>
            <a:pPr algn="just"/>
            <a:r>
              <a:rPr lang="en-US"/>
              <a:t> </a:t>
            </a:r>
          </a:p>
          <a:p>
            <a:pPr algn="just"/>
            <a:r>
              <a:rPr lang="en-US"/>
              <a:t>#In this example,  ‘ps1’ and ‘</a:t>
            </a:r>
            <a:r>
              <a:rPr lang="en-US" err="1"/>
              <a:t>vmf</a:t>
            </a:r>
            <a:r>
              <a:rPr lang="en-US"/>
              <a:t>’ are used. Since these methods are fixed rank, we need to specify the rank:</a:t>
            </a:r>
          </a:p>
          <a:p>
            <a:pPr algn="just"/>
            <a:r>
              <a:rPr lang="en-US"/>
              <a:t>rank=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B3646-5EDA-268E-D6DC-6531BCC19CF2}"/>
              </a:ext>
            </a:extLst>
          </p:cNvPr>
          <p:cNvSpPr txBox="1"/>
          <p:nvPr/>
        </p:nvSpPr>
        <p:spPr>
          <a:xfrm>
            <a:off x="317716" y="3280443"/>
            <a:ext cx="11395710" cy="3155672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out </a:t>
            </a: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outs:</a:t>
            </a: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propagator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spin_boson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fname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init_rdo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outer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wfn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wfn.</a:t>
            </a:r>
            <a:r>
              <a:rPr lang="en-US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conj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())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sys_ham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[[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1500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600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600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1500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]],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np.complex128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sys_op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[[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]],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np.complex128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bath_correlation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bath_simulation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dim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end_time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end_time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step_time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dt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stepwise_method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simple</a:t>
            </a:r>
            <a:r>
              <a:rPr lang="en-US" dirty="0">
                <a:solidFill>
                  <a:srgbClr val="D9F5DD"/>
                </a:solidFill>
                <a:latin typeface="Menlo" panose="020B0609030804020204" pitchFamily="49" charset="0"/>
              </a:rPr>
              <a:t>',</a:t>
            </a:r>
            <a:r>
              <a:rPr lang="en-US" i="1" dirty="0">
                <a:solidFill>
                  <a:srgbClr val="637777"/>
                </a:solidFill>
                <a:latin typeface="Menlo" panose="020B0609030804020204" pitchFamily="49" charset="0"/>
              </a:rPr>
              <a:t> #Changes ‘mix’ to ‘simple’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ps_method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i="1" dirty="0">
                <a:solidFill>
                  <a:srgbClr val="637777"/>
                </a:solidFill>
                <a:latin typeface="Menlo" panose="020B0609030804020204" pitchFamily="49" charset="0"/>
              </a:rPr>
              <a:t> # ‘ps1’ first, ‘</a:t>
            </a:r>
            <a:r>
              <a:rPr lang="en-US" i="1" dirty="0" err="1">
                <a:solidFill>
                  <a:srgbClr val="637777"/>
                </a:solidFill>
                <a:latin typeface="Menlo" panose="020B0609030804020204" pitchFamily="49" charset="0"/>
              </a:rPr>
              <a:t>vmf</a:t>
            </a:r>
            <a:r>
              <a:rPr lang="en-US" i="1" dirty="0">
                <a:solidFill>
                  <a:srgbClr val="637777"/>
                </a:solidFill>
                <a:latin typeface="Menlo" panose="020B0609030804020204" pitchFamily="49" charset="0"/>
              </a:rPr>
              <a:t>’ second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rank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i="1" dirty="0">
                <a:solidFill>
                  <a:srgbClr val="637777"/>
                </a:solidFill>
                <a:latin typeface="Menlo" panose="020B0609030804020204" pitchFamily="49" charset="0"/>
              </a:rPr>
              <a:t>#Constant rank along the simulation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)</a:t>
            </a: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progress_bar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tqdm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propagator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ceil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end_time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dt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>
              <a:lnSpc>
                <a:spcPts val="1350"/>
              </a:lnSpc>
              <a:buNone/>
            </a:pP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_t </a:t>
            </a: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progress_bar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progress_bar.</a:t>
            </a:r>
            <a:r>
              <a:rPr lang="en-US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set_description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'@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{_t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:.2f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fs'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4EAFB-C8B2-BA8E-3485-C9CC50521318}"/>
              </a:ext>
            </a:extLst>
          </p:cNvPr>
          <p:cNvSpPr txBox="1">
            <a:spLocks/>
          </p:cNvSpPr>
          <p:nvPr/>
        </p:nvSpPr>
        <p:spPr>
          <a:xfrm>
            <a:off x="174171" y="295220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Example 5: Different Propagation Schemes</a:t>
            </a:r>
          </a:p>
        </p:txBody>
      </p:sp>
    </p:spTree>
    <p:extLst>
      <p:ext uri="{BB962C8B-B14F-4D97-AF65-F5344CB8AC3E}">
        <p14:creationId xmlns:p14="http://schemas.microsoft.com/office/powerpoint/2010/main" val="476620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2BCAE-383A-27B7-08DF-CD741997D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0BD1-FCB9-15A6-6528-20D7C5831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1364"/>
            <a:ext cx="10515600" cy="1325563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23E9A-DF88-F611-CE8F-761CB7557199}"/>
              </a:ext>
            </a:extLst>
          </p:cNvPr>
          <p:cNvSpPr txBox="1"/>
          <p:nvPr/>
        </p:nvSpPr>
        <p:spPr>
          <a:xfrm>
            <a:off x="6244526" y="86538"/>
            <a:ext cx="1651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Use this to graph: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733C43-5C31-4D78-D169-4B1B49AC5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61" y="2100953"/>
            <a:ext cx="4483519" cy="4581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9E244D-784B-CB08-A672-4324B26B4B17}"/>
              </a:ext>
            </a:extLst>
          </p:cNvPr>
          <p:cNvSpPr txBox="1"/>
          <p:nvPr/>
        </p:nvSpPr>
        <p:spPr>
          <a:xfrm>
            <a:off x="6244526" y="732869"/>
            <a:ext cx="6223634" cy="6801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/>
              <a:t>import </a:t>
            </a:r>
            <a:r>
              <a:rPr lang="en-US" sz="400" dirty="0" err="1"/>
              <a:t>numpy</a:t>
            </a:r>
            <a:r>
              <a:rPr lang="en-US" sz="400" dirty="0"/>
              <a:t> as np</a:t>
            </a:r>
          </a:p>
          <a:p>
            <a:r>
              <a:rPr lang="en-US" sz="400" dirty="0"/>
              <a:t>import </a:t>
            </a:r>
            <a:r>
              <a:rPr lang="en-US" sz="400" dirty="0" err="1"/>
              <a:t>matplotlib.pyplot</a:t>
            </a:r>
            <a:r>
              <a:rPr lang="en-US" sz="400" dirty="0"/>
              <a:t> as </a:t>
            </a:r>
            <a:r>
              <a:rPr lang="en-US" sz="400" dirty="0" err="1"/>
              <a:t>plt</a:t>
            </a:r>
            <a:endParaRPr lang="en-US" sz="400" dirty="0"/>
          </a:p>
          <a:p>
            <a:r>
              <a:rPr lang="en-US" sz="400" dirty="0"/>
              <a:t>from </a:t>
            </a:r>
            <a:r>
              <a:rPr lang="en-US" sz="400" dirty="0" err="1"/>
              <a:t>pathlib</a:t>
            </a:r>
            <a:r>
              <a:rPr lang="en-US" sz="400" dirty="0"/>
              <a:t> import Path</a:t>
            </a:r>
          </a:p>
          <a:p>
            <a:r>
              <a:rPr lang="en-US" sz="400" dirty="0"/>
              <a:t>from mpl_toolkits.axes_grid1.inset_locator import </a:t>
            </a:r>
            <a:r>
              <a:rPr lang="en-US" sz="400" dirty="0" err="1"/>
              <a:t>inset_axes</a:t>
            </a:r>
            <a:r>
              <a:rPr lang="en-US" sz="400" dirty="0"/>
              <a:t>, </a:t>
            </a:r>
            <a:r>
              <a:rPr lang="en-US" sz="400" dirty="0" err="1"/>
              <a:t>mark_inset</a:t>
            </a:r>
            <a:endParaRPr lang="en-US" sz="400" dirty="0"/>
          </a:p>
          <a:p>
            <a:endParaRPr lang="en-US" sz="400" dirty="0"/>
          </a:p>
          <a:p>
            <a:r>
              <a:rPr lang="en-US" sz="400" dirty="0"/>
              <a:t># -------------------- EDITA ESTO --------------------</a:t>
            </a:r>
          </a:p>
          <a:p>
            <a:r>
              <a:rPr lang="en-US" sz="400" dirty="0" err="1"/>
              <a:t>file_sb</a:t>
            </a:r>
            <a:r>
              <a:rPr lang="en-US" sz="400" dirty="0"/>
              <a:t> = Path("ps1.dat.log")  # </a:t>
            </a:r>
            <a:r>
              <a:rPr lang="en-US" sz="400" dirty="0" err="1"/>
              <a:t>tu</a:t>
            </a:r>
            <a:r>
              <a:rPr lang="en-US" sz="400" dirty="0"/>
              <a:t> </a:t>
            </a:r>
            <a:r>
              <a:rPr lang="en-US" sz="400" dirty="0" err="1"/>
              <a:t>archivo</a:t>
            </a:r>
            <a:r>
              <a:rPr lang="en-US" sz="400" dirty="0"/>
              <a:t> de </a:t>
            </a:r>
            <a:r>
              <a:rPr lang="en-US" sz="400" dirty="0" err="1"/>
              <a:t>poblaciones</a:t>
            </a:r>
            <a:r>
              <a:rPr lang="en-US" sz="400" dirty="0"/>
              <a:t> SB</a:t>
            </a:r>
          </a:p>
          <a:p>
            <a:r>
              <a:rPr lang="en-US" sz="400" dirty="0" err="1"/>
              <a:t>time_units</a:t>
            </a:r>
            <a:r>
              <a:rPr lang="en-US" sz="400" dirty="0"/>
              <a:t> = "fs"</a:t>
            </a:r>
          </a:p>
          <a:p>
            <a:r>
              <a:rPr lang="en-US" sz="400" dirty="0" err="1"/>
              <a:t>pop_labels</a:t>
            </a:r>
            <a:r>
              <a:rPr lang="en-US" sz="400" dirty="0"/>
              <a:t> = [r"$\rho_{00}$TT", r"$\rho_{11}$TT"]</a:t>
            </a:r>
          </a:p>
          <a:p>
            <a:endParaRPr lang="en-US" sz="400" dirty="0"/>
          </a:p>
          <a:p>
            <a:r>
              <a:rPr lang="en-US" sz="400" dirty="0"/>
              <a:t>file_sb2 = Path("</a:t>
            </a:r>
            <a:r>
              <a:rPr lang="en-US" sz="400" dirty="0" err="1"/>
              <a:t>vmf.dat.log</a:t>
            </a:r>
            <a:r>
              <a:rPr lang="en-US" sz="400" dirty="0"/>
              <a:t>")</a:t>
            </a:r>
          </a:p>
          <a:p>
            <a:r>
              <a:rPr lang="en-US" sz="400" dirty="0" err="1"/>
              <a:t>time_units</a:t>
            </a:r>
            <a:r>
              <a:rPr lang="en-US" sz="400" dirty="0"/>
              <a:t> = "fs"</a:t>
            </a:r>
          </a:p>
          <a:p>
            <a:r>
              <a:rPr lang="en-US" sz="400" dirty="0"/>
              <a:t>pop_labels2 = [r"$\rho_{00}Tree$", r"$\rho_{11}$Tree"]</a:t>
            </a:r>
          </a:p>
          <a:p>
            <a:endParaRPr lang="en-US" sz="400" dirty="0"/>
          </a:p>
          <a:p>
            <a:endParaRPr lang="en-US" sz="400" dirty="0"/>
          </a:p>
          <a:p>
            <a:r>
              <a:rPr lang="en-US" sz="400" dirty="0"/>
              <a:t># Drude–Lorentz params (cm⁻¹)</a:t>
            </a:r>
          </a:p>
          <a:p>
            <a:r>
              <a:rPr lang="en-US" sz="400" dirty="0" err="1"/>
              <a:t>re_d</a:t>
            </a:r>
            <a:r>
              <a:rPr lang="en-US" sz="400" dirty="0"/>
              <a:t>    = [540]</a:t>
            </a:r>
          </a:p>
          <a:p>
            <a:r>
              <a:rPr lang="en-US" sz="400" dirty="0" err="1"/>
              <a:t>width_d</a:t>
            </a:r>
            <a:r>
              <a:rPr lang="en-US" sz="400" dirty="0"/>
              <a:t> = [70]</a:t>
            </a:r>
          </a:p>
          <a:p>
            <a:r>
              <a:rPr lang="en-US" sz="400" dirty="0"/>
              <a:t># Underdamped Brownian params (cm⁻¹)</a:t>
            </a:r>
          </a:p>
          <a:p>
            <a:r>
              <a:rPr lang="en-US" sz="400" dirty="0" err="1"/>
              <a:t>freq_b</a:t>
            </a:r>
            <a:r>
              <a:rPr lang="en-US" sz="400" dirty="0"/>
              <a:t>  = [1243]</a:t>
            </a:r>
          </a:p>
          <a:p>
            <a:r>
              <a:rPr lang="en-US" sz="400" dirty="0" err="1"/>
              <a:t>re_b</a:t>
            </a:r>
            <a:r>
              <a:rPr lang="en-US" sz="400" dirty="0"/>
              <a:t>    = [161.6]</a:t>
            </a:r>
          </a:p>
          <a:p>
            <a:r>
              <a:rPr lang="en-US" sz="400" dirty="0" err="1"/>
              <a:t>width_b</a:t>
            </a:r>
            <a:r>
              <a:rPr lang="en-US" sz="400" dirty="0"/>
              <a:t> = [10]</a:t>
            </a:r>
          </a:p>
          <a:p>
            <a:r>
              <a:rPr lang="en-US" sz="400" dirty="0"/>
              <a:t># --------------------------------------------------</a:t>
            </a:r>
          </a:p>
          <a:p>
            <a:endParaRPr lang="en-US" sz="400" dirty="0"/>
          </a:p>
          <a:p>
            <a:r>
              <a:rPr lang="en-US" sz="400" dirty="0" err="1"/>
              <a:t>plt.rcParams.update</a:t>
            </a:r>
            <a:r>
              <a:rPr lang="en-US" sz="400" dirty="0"/>
              <a:t>({</a:t>
            </a:r>
          </a:p>
          <a:p>
            <a:r>
              <a:rPr lang="en-US" sz="400" dirty="0"/>
              <a:t>    "</a:t>
            </a:r>
            <a:r>
              <a:rPr lang="en-US" sz="400" dirty="0" err="1"/>
              <a:t>text.usetex</a:t>
            </a:r>
            <a:r>
              <a:rPr lang="en-US" sz="400" dirty="0"/>
              <a:t>": True,</a:t>
            </a:r>
          </a:p>
          <a:p>
            <a:r>
              <a:rPr lang="en-US" sz="400" dirty="0"/>
              <a:t>    "</a:t>
            </a:r>
            <a:r>
              <a:rPr lang="en-US" sz="400" dirty="0" err="1"/>
              <a:t>font.family</a:t>
            </a:r>
            <a:r>
              <a:rPr lang="en-US" sz="400" dirty="0"/>
              <a:t>": "serif", "</a:t>
            </a:r>
            <a:r>
              <a:rPr lang="en-US" sz="400" dirty="0" err="1"/>
              <a:t>font.serif</a:t>
            </a:r>
            <a:r>
              <a:rPr lang="en-US" sz="400" dirty="0"/>
              <a:t>": ["Times"], "</a:t>
            </a:r>
            <a:r>
              <a:rPr lang="en-US" sz="400" dirty="0" err="1"/>
              <a:t>font.size</a:t>
            </a:r>
            <a:r>
              <a:rPr lang="en-US" sz="400" dirty="0"/>
              <a:t>": 9,</a:t>
            </a:r>
          </a:p>
          <a:p>
            <a:r>
              <a:rPr lang="en-US" sz="400" dirty="0"/>
              <a:t>    "</a:t>
            </a:r>
            <a:r>
              <a:rPr lang="en-US" sz="400" dirty="0" err="1"/>
              <a:t>axes.labelsize</a:t>
            </a:r>
            <a:r>
              <a:rPr lang="en-US" sz="400" dirty="0"/>
              <a:t>": 9, "</a:t>
            </a:r>
            <a:r>
              <a:rPr lang="en-US" sz="400" dirty="0" err="1"/>
              <a:t>axes.titlesize</a:t>
            </a:r>
            <a:r>
              <a:rPr lang="en-US" sz="400" dirty="0"/>
              <a:t>": 9, "</a:t>
            </a:r>
            <a:r>
              <a:rPr lang="en-US" sz="400" dirty="0" err="1"/>
              <a:t>axes.linewidth</a:t>
            </a:r>
            <a:r>
              <a:rPr lang="en-US" sz="400" dirty="0"/>
              <a:t>": 0.8,</a:t>
            </a:r>
          </a:p>
          <a:p>
            <a:r>
              <a:rPr lang="en-US" sz="400" dirty="0"/>
              <a:t>    "</a:t>
            </a:r>
            <a:r>
              <a:rPr lang="en-US" sz="400" dirty="0" err="1"/>
              <a:t>lines.linewidth</a:t>
            </a:r>
            <a:r>
              <a:rPr lang="en-US" sz="400" dirty="0"/>
              <a:t>": 1.2, "</a:t>
            </a:r>
            <a:r>
              <a:rPr lang="en-US" sz="400" dirty="0" err="1"/>
              <a:t>lines.markersize</a:t>
            </a:r>
            <a:r>
              <a:rPr lang="en-US" sz="400" dirty="0"/>
              <a:t>": 4,</a:t>
            </a:r>
          </a:p>
          <a:p>
            <a:r>
              <a:rPr lang="en-US" sz="400" dirty="0"/>
              <a:t>    "</a:t>
            </a:r>
            <a:r>
              <a:rPr lang="en-US" sz="400" dirty="0" err="1"/>
              <a:t>xtick.direction</a:t>
            </a:r>
            <a:r>
              <a:rPr lang="en-US" sz="400" dirty="0"/>
              <a:t>": "in", "</a:t>
            </a:r>
            <a:r>
              <a:rPr lang="en-US" sz="400" dirty="0" err="1"/>
              <a:t>ytick.direction</a:t>
            </a:r>
            <a:r>
              <a:rPr lang="en-US" sz="400" dirty="0"/>
              <a:t>": "in",</a:t>
            </a:r>
          </a:p>
          <a:p>
            <a:r>
              <a:rPr lang="en-US" sz="400" dirty="0"/>
              <a:t>    "</a:t>
            </a:r>
            <a:r>
              <a:rPr lang="en-US" sz="400" dirty="0" err="1"/>
              <a:t>xtick.top</a:t>
            </a:r>
            <a:r>
              <a:rPr lang="en-US" sz="400" dirty="0"/>
              <a:t>": True, "</a:t>
            </a:r>
            <a:r>
              <a:rPr lang="en-US" sz="400" dirty="0" err="1"/>
              <a:t>ytick.right</a:t>
            </a:r>
            <a:r>
              <a:rPr lang="en-US" sz="400" dirty="0"/>
              <a:t>": True,</a:t>
            </a:r>
          </a:p>
          <a:p>
            <a:r>
              <a:rPr lang="en-US" sz="400" dirty="0"/>
              <a:t>    "</a:t>
            </a:r>
            <a:r>
              <a:rPr lang="en-US" sz="400" dirty="0" err="1"/>
              <a:t>figure.dpi</a:t>
            </a:r>
            <a:r>
              <a:rPr lang="en-US" sz="400" dirty="0"/>
              <a:t>": 300,</a:t>
            </a:r>
          </a:p>
          <a:p>
            <a:r>
              <a:rPr lang="en-US" sz="400" dirty="0"/>
              <a:t>})</a:t>
            </a:r>
          </a:p>
          <a:p>
            <a:endParaRPr lang="en-US" sz="400" dirty="0"/>
          </a:p>
          <a:p>
            <a:r>
              <a:rPr lang="en-US" sz="400" dirty="0"/>
              <a:t>def </a:t>
            </a:r>
            <a:r>
              <a:rPr lang="en-US" sz="400" dirty="0" err="1"/>
              <a:t>load_spinboson_pops</a:t>
            </a:r>
            <a:r>
              <a:rPr lang="en-US" sz="400" dirty="0"/>
              <a:t>(</a:t>
            </a:r>
            <a:r>
              <a:rPr lang="en-US" sz="400" dirty="0" err="1"/>
              <a:t>fname</a:t>
            </a:r>
            <a:r>
              <a:rPr lang="en-US" sz="400" dirty="0"/>
              <a:t>, </a:t>
            </a:r>
            <a:r>
              <a:rPr lang="en-US" sz="400" dirty="0" err="1"/>
              <a:t>convert_to_ps</a:t>
            </a:r>
            <a:r>
              <a:rPr lang="en-US" sz="400" dirty="0"/>
              <a:t>=False):</a:t>
            </a:r>
          </a:p>
          <a:p>
            <a:r>
              <a:rPr lang="en-US" sz="400" dirty="0"/>
              <a:t>    </a:t>
            </a:r>
            <a:r>
              <a:rPr lang="en-US" sz="400" dirty="0" err="1"/>
              <a:t>arr</a:t>
            </a:r>
            <a:r>
              <a:rPr lang="en-US" sz="400" dirty="0"/>
              <a:t> = </a:t>
            </a:r>
            <a:r>
              <a:rPr lang="en-US" sz="400" dirty="0" err="1"/>
              <a:t>np.genfromtxt</a:t>
            </a:r>
            <a:r>
              <a:rPr lang="en-US" sz="400" dirty="0"/>
              <a:t>(</a:t>
            </a:r>
            <a:r>
              <a:rPr lang="en-US" sz="400" dirty="0" err="1"/>
              <a:t>fname</a:t>
            </a:r>
            <a:r>
              <a:rPr lang="en-US" sz="400" dirty="0"/>
              <a:t>, </a:t>
            </a:r>
            <a:r>
              <a:rPr lang="en-US" sz="400" dirty="0" err="1"/>
              <a:t>dtype</a:t>
            </a:r>
            <a:r>
              <a:rPr lang="en-US" sz="400" dirty="0"/>
              <a:t>=complex, comments="#", </a:t>
            </a:r>
            <a:r>
              <a:rPr lang="en-US" sz="400" dirty="0" err="1"/>
              <a:t>skip_header</a:t>
            </a:r>
            <a:r>
              <a:rPr lang="en-US" sz="400" dirty="0"/>
              <a:t>=1)</a:t>
            </a:r>
          </a:p>
          <a:p>
            <a:r>
              <a:rPr lang="en-US" sz="400" dirty="0"/>
              <a:t>    t = </a:t>
            </a:r>
            <a:r>
              <a:rPr lang="en-US" sz="400" dirty="0" err="1"/>
              <a:t>arr</a:t>
            </a:r>
            <a:r>
              <a:rPr lang="en-US" sz="400" dirty="0"/>
              <a:t>[:,0].real</a:t>
            </a:r>
          </a:p>
          <a:p>
            <a:r>
              <a:rPr lang="en-US" sz="400" dirty="0"/>
              <a:t>    if </a:t>
            </a:r>
            <a:r>
              <a:rPr lang="en-US" sz="400" dirty="0" err="1"/>
              <a:t>convert_to_ps</a:t>
            </a:r>
            <a:r>
              <a:rPr lang="en-US" sz="400" dirty="0"/>
              <a:t>:</a:t>
            </a:r>
          </a:p>
          <a:p>
            <a:r>
              <a:rPr lang="en-US" sz="400" dirty="0"/>
              <a:t>        t *= 1e-3</a:t>
            </a:r>
          </a:p>
          <a:p>
            <a:r>
              <a:rPr lang="en-US" sz="400" dirty="0"/>
              <a:t>    pops = </a:t>
            </a:r>
            <a:r>
              <a:rPr lang="en-US" sz="400" dirty="0" err="1"/>
              <a:t>np.vstack</a:t>
            </a:r>
            <a:r>
              <a:rPr lang="en-US" sz="400" dirty="0"/>
              <a:t>((</a:t>
            </a:r>
            <a:r>
              <a:rPr lang="en-US" sz="400" dirty="0" err="1"/>
              <a:t>arr</a:t>
            </a:r>
            <a:r>
              <a:rPr lang="en-US" sz="400" dirty="0"/>
              <a:t>[:,1].real, </a:t>
            </a:r>
            <a:r>
              <a:rPr lang="en-US" sz="400" dirty="0" err="1"/>
              <a:t>arr</a:t>
            </a:r>
            <a:r>
              <a:rPr lang="en-US" sz="400" dirty="0"/>
              <a:t>[:,4].real)).T</a:t>
            </a:r>
          </a:p>
          <a:p>
            <a:r>
              <a:rPr lang="en-US" sz="400" dirty="0"/>
              <a:t>    return t, pops</a:t>
            </a:r>
          </a:p>
          <a:p>
            <a:endParaRPr lang="en-US" sz="400" dirty="0"/>
          </a:p>
          <a:p>
            <a:r>
              <a:rPr lang="en-US" sz="400" dirty="0"/>
              <a:t>def </a:t>
            </a:r>
            <a:r>
              <a:rPr lang="en-US" sz="400" dirty="0" err="1"/>
              <a:t>drude_sd</a:t>
            </a:r>
            <a:r>
              <a:rPr lang="en-US" sz="400" dirty="0"/>
              <a:t>(omega, </a:t>
            </a:r>
            <a:r>
              <a:rPr lang="en-US" sz="400" dirty="0" err="1"/>
              <a:t>re_d</a:t>
            </a:r>
            <a:r>
              <a:rPr lang="en-US" sz="400" dirty="0"/>
              <a:t>, </a:t>
            </a:r>
            <a:r>
              <a:rPr lang="en-US" sz="400" dirty="0" err="1"/>
              <a:t>width_d</a:t>
            </a:r>
            <a:r>
              <a:rPr lang="en-US" sz="400" dirty="0"/>
              <a:t>):</a:t>
            </a:r>
          </a:p>
          <a:p>
            <a:r>
              <a:rPr lang="en-US" sz="400" dirty="0"/>
              <a:t>    J = </a:t>
            </a:r>
            <a:r>
              <a:rPr lang="en-US" sz="400" dirty="0" err="1"/>
              <a:t>np.zeros_like</a:t>
            </a:r>
            <a:r>
              <a:rPr lang="en-US" sz="400" dirty="0"/>
              <a:t>(omega)</a:t>
            </a:r>
          </a:p>
          <a:p>
            <a:r>
              <a:rPr lang="en-US" sz="400" dirty="0"/>
              <a:t>    for lam, gamma in zip(</a:t>
            </a:r>
            <a:r>
              <a:rPr lang="en-US" sz="400" dirty="0" err="1"/>
              <a:t>re_d</a:t>
            </a:r>
            <a:r>
              <a:rPr lang="en-US" sz="400" dirty="0"/>
              <a:t>, </a:t>
            </a:r>
            <a:r>
              <a:rPr lang="en-US" sz="400" dirty="0" err="1"/>
              <a:t>width_d</a:t>
            </a:r>
            <a:r>
              <a:rPr lang="en-US" sz="400" dirty="0"/>
              <a:t>):</a:t>
            </a:r>
          </a:p>
          <a:p>
            <a:r>
              <a:rPr lang="en-US" sz="400" dirty="0"/>
              <a:t>        J += 2*lam*gamma*omega/(omega**2 + gamma**2)</a:t>
            </a:r>
          </a:p>
          <a:p>
            <a:r>
              <a:rPr lang="en-US" sz="400" dirty="0"/>
              <a:t>    return J</a:t>
            </a:r>
          </a:p>
          <a:p>
            <a:endParaRPr lang="en-US" sz="400" dirty="0"/>
          </a:p>
          <a:p>
            <a:r>
              <a:rPr lang="en-US" sz="400" dirty="0"/>
              <a:t>def </a:t>
            </a:r>
            <a:r>
              <a:rPr lang="en-US" sz="400" dirty="0" err="1"/>
              <a:t>brownian_sd</a:t>
            </a:r>
            <a:r>
              <a:rPr lang="en-US" sz="400" dirty="0"/>
              <a:t>(omega, </a:t>
            </a:r>
            <a:r>
              <a:rPr lang="en-US" sz="400" dirty="0" err="1"/>
              <a:t>re_b</a:t>
            </a:r>
            <a:r>
              <a:rPr lang="en-US" sz="400" dirty="0"/>
              <a:t>, </a:t>
            </a:r>
            <a:r>
              <a:rPr lang="en-US" sz="400" dirty="0" err="1"/>
              <a:t>freq_b</a:t>
            </a:r>
            <a:r>
              <a:rPr lang="en-US" sz="400" dirty="0"/>
              <a:t>, </a:t>
            </a:r>
            <a:r>
              <a:rPr lang="en-US" sz="400" dirty="0" err="1"/>
              <a:t>width_b</a:t>
            </a:r>
            <a:r>
              <a:rPr lang="en-US" sz="400" dirty="0"/>
              <a:t>):</a:t>
            </a:r>
          </a:p>
          <a:p>
            <a:r>
              <a:rPr lang="en-US" sz="400" dirty="0"/>
              <a:t>    J = </a:t>
            </a:r>
            <a:r>
              <a:rPr lang="en-US" sz="400" dirty="0" err="1"/>
              <a:t>np.zeros_like</a:t>
            </a:r>
            <a:r>
              <a:rPr lang="en-US" sz="400" dirty="0"/>
              <a:t>(omega)</a:t>
            </a:r>
          </a:p>
          <a:p>
            <a:r>
              <a:rPr lang="en-US" sz="400" dirty="0"/>
              <a:t>    for lam, w0, gamma in zip(</a:t>
            </a:r>
            <a:r>
              <a:rPr lang="en-US" sz="400" dirty="0" err="1"/>
              <a:t>re_b</a:t>
            </a:r>
            <a:r>
              <a:rPr lang="en-US" sz="400" dirty="0"/>
              <a:t>, </a:t>
            </a:r>
            <a:r>
              <a:rPr lang="en-US" sz="400" dirty="0" err="1"/>
              <a:t>freq_b</a:t>
            </a:r>
            <a:r>
              <a:rPr lang="en-US" sz="400" dirty="0"/>
              <a:t>, </a:t>
            </a:r>
            <a:r>
              <a:rPr lang="en-US" sz="400" dirty="0" err="1"/>
              <a:t>width_b</a:t>
            </a:r>
            <a:r>
              <a:rPr lang="en-US" sz="400" dirty="0"/>
              <a:t>):</a:t>
            </a:r>
          </a:p>
          <a:p>
            <a:r>
              <a:rPr lang="en-US" sz="400" dirty="0"/>
              <a:t>        J += 2*lam*w0**2*gamma*omega/((w0**2 - omega**2)**2 + (gamma*omega)**2)</a:t>
            </a:r>
          </a:p>
          <a:p>
            <a:r>
              <a:rPr lang="en-US" sz="400" dirty="0"/>
              <a:t>    return J</a:t>
            </a:r>
          </a:p>
          <a:p>
            <a:endParaRPr lang="en-US" sz="400" dirty="0"/>
          </a:p>
          <a:p>
            <a:r>
              <a:rPr lang="en-US" sz="400" dirty="0"/>
              <a:t># load data</a:t>
            </a:r>
          </a:p>
          <a:p>
            <a:r>
              <a:rPr lang="en-US" sz="400" dirty="0"/>
              <a:t>convert = (</a:t>
            </a:r>
            <a:r>
              <a:rPr lang="en-US" sz="400" dirty="0" err="1"/>
              <a:t>time_units.lower</a:t>
            </a:r>
            <a:r>
              <a:rPr lang="en-US" sz="400" dirty="0"/>
              <a:t>() == "</a:t>
            </a:r>
            <a:r>
              <a:rPr lang="en-US" sz="400" dirty="0" err="1"/>
              <a:t>ps</a:t>
            </a:r>
            <a:r>
              <a:rPr lang="en-US" sz="400" dirty="0"/>
              <a:t>")</a:t>
            </a:r>
          </a:p>
          <a:p>
            <a:r>
              <a:rPr lang="en-US" sz="400" dirty="0" err="1"/>
              <a:t>t_sb</a:t>
            </a:r>
            <a:r>
              <a:rPr lang="en-US" sz="400" dirty="0"/>
              <a:t>, </a:t>
            </a:r>
            <a:r>
              <a:rPr lang="en-US" sz="400" dirty="0" err="1"/>
              <a:t>p_sb</a:t>
            </a:r>
            <a:r>
              <a:rPr lang="en-US" sz="400" dirty="0"/>
              <a:t> = </a:t>
            </a:r>
            <a:r>
              <a:rPr lang="en-US" sz="400" dirty="0" err="1"/>
              <a:t>load_spinboson_pops</a:t>
            </a:r>
            <a:r>
              <a:rPr lang="en-US" sz="400" dirty="0"/>
              <a:t>(</a:t>
            </a:r>
            <a:r>
              <a:rPr lang="en-US" sz="400" dirty="0" err="1"/>
              <a:t>file_sb</a:t>
            </a:r>
            <a:r>
              <a:rPr lang="en-US" sz="400" dirty="0"/>
              <a:t>, </a:t>
            </a:r>
            <a:r>
              <a:rPr lang="en-US" sz="400" dirty="0" err="1"/>
              <a:t>convert_to_ps</a:t>
            </a:r>
            <a:r>
              <a:rPr lang="en-US" sz="400" dirty="0"/>
              <a:t>=convert)</a:t>
            </a:r>
          </a:p>
          <a:p>
            <a:r>
              <a:rPr lang="en-US" sz="400" dirty="0"/>
              <a:t>t_sb2, p_sb2 = </a:t>
            </a:r>
            <a:r>
              <a:rPr lang="en-US" sz="400" dirty="0" err="1"/>
              <a:t>load_spinboson_pops</a:t>
            </a:r>
            <a:r>
              <a:rPr lang="en-US" sz="400" dirty="0"/>
              <a:t>(file_sb2, </a:t>
            </a:r>
            <a:r>
              <a:rPr lang="en-US" sz="400" dirty="0" err="1"/>
              <a:t>convert_to_ps</a:t>
            </a:r>
            <a:r>
              <a:rPr lang="en-US" sz="400" dirty="0"/>
              <a:t>=convert)</a:t>
            </a:r>
          </a:p>
          <a:p>
            <a:endParaRPr lang="en-US" sz="400" dirty="0"/>
          </a:p>
          <a:p>
            <a:r>
              <a:rPr lang="en-US" sz="400" dirty="0"/>
              <a:t># build spectral densities</a:t>
            </a:r>
          </a:p>
          <a:p>
            <a:r>
              <a:rPr lang="en-US" sz="400" dirty="0"/>
              <a:t>omega = </a:t>
            </a:r>
            <a:r>
              <a:rPr lang="en-US" sz="400" dirty="0" err="1"/>
              <a:t>np.linspace</a:t>
            </a:r>
            <a:r>
              <a:rPr lang="en-US" sz="400" dirty="0"/>
              <a:t>(0, 2000, 2000)</a:t>
            </a:r>
          </a:p>
          <a:p>
            <a:r>
              <a:rPr lang="en-US" sz="400" dirty="0" err="1"/>
              <a:t>J_dl</a:t>
            </a:r>
            <a:r>
              <a:rPr lang="en-US" sz="400" dirty="0"/>
              <a:t> = </a:t>
            </a:r>
            <a:r>
              <a:rPr lang="en-US" sz="400" dirty="0" err="1"/>
              <a:t>drude_sd</a:t>
            </a:r>
            <a:r>
              <a:rPr lang="en-US" sz="400" dirty="0"/>
              <a:t>(omega, </a:t>
            </a:r>
            <a:r>
              <a:rPr lang="en-US" sz="400" dirty="0" err="1"/>
              <a:t>re_d</a:t>
            </a:r>
            <a:r>
              <a:rPr lang="en-US" sz="400" dirty="0"/>
              <a:t>, </a:t>
            </a:r>
            <a:r>
              <a:rPr lang="en-US" sz="400" dirty="0" err="1"/>
              <a:t>width_d</a:t>
            </a:r>
            <a:r>
              <a:rPr lang="en-US" sz="400" dirty="0"/>
              <a:t>)</a:t>
            </a:r>
          </a:p>
          <a:p>
            <a:r>
              <a:rPr lang="en-US" sz="400" dirty="0" err="1"/>
              <a:t>J_bo</a:t>
            </a:r>
            <a:r>
              <a:rPr lang="en-US" sz="400" dirty="0"/>
              <a:t> = </a:t>
            </a:r>
            <a:r>
              <a:rPr lang="en-US" sz="400" dirty="0" err="1"/>
              <a:t>brownian_sd</a:t>
            </a:r>
            <a:r>
              <a:rPr lang="en-US" sz="400" dirty="0"/>
              <a:t>(omega, </a:t>
            </a:r>
            <a:r>
              <a:rPr lang="en-US" sz="400" dirty="0" err="1"/>
              <a:t>re_b</a:t>
            </a:r>
            <a:r>
              <a:rPr lang="en-US" sz="400" dirty="0"/>
              <a:t>, </a:t>
            </a:r>
            <a:r>
              <a:rPr lang="en-US" sz="400" dirty="0" err="1"/>
              <a:t>freq_b</a:t>
            </a:r>
            <a:r>
              <a:rPr lang="en-US" sz="400" dirty="0"/>
              <a:t>, </a:t>
            </a:r>
            <a:r>
              <a:rPr lang="en-US" sz="400" dirty="0" err="1"/>
              <a:t>width_b</a:t>
            </a:r>
            <a:r>
              <a:rPr lang="en-US" sz="400" dirty="0"/>
              <a:t>)</a:t>
            </a:r>
          </a:p>
          <a:p>
            <a:r>
              <a:rPr lang="en-US" sz="400" dirty="0" err="1"/>
              <a:t>J_tot</a:t>
            </a:r>
            <a:r>
              <a:rPr lang="en-US" sz="400" dirty="0"/>
              <a:t> = </a:t>
            </a:r>
            <a:r>
              <a:rPr lang="en-US" sz="400" dirty="0" err="1"/>
              <a:t>J_dl</a:t>
            </a:r>
            <a:r>
              <a:rPr lang="en-US" sz="400" dirty="0"/>
              <a:t> + </a:t>
            </a:r>
            <a:r>
              <a:rPr lang="en-US" sz="400" dirty="0" err="1"/>
              <a:t>J_bo</a:t>
            </a:r>
            <a:endParaRPr lang="en-US" sz="400" dirty="0"/>
          </a:p>
          <a:p>
            <a:endParaRPr lang="en-US" sz="400" dirty="0"/>
          </a:p>
          <a:p>
            <a:r>
              <a:rPr lang="en-US" sz="400" dirty="0"/>
              <a:t># make figure</a:t>
            </a:r>
          </a:p>
          <a:p>
            <a:r>
              <a:rPr lang="en-US" sz="400" dirty="0"/>
              <a:t>fig, (ax1, ax2) = </a:t>
            </a:r>
            <a:r>
              <a:rPr lang="en-US" sz="400" dirty="0" err="1"/>
              <a:t>plt.subplots</a:t>
            </a:r>
            <a:r>
              <a:rPr lang="en-US" sz="400" dirty="0"/>
              <a:t>(</a:t>
            </a:r>
          </a:p>
          <a:p>
            <a:r>
              <a:rPr lang="en-US" sz="400" dirty="0"/>
              <a:t>    2,1, </a:t>
            </a:r>
            <a:r>
              <a:rPr lang="en-US" sz="400" dirty="0" err="1"/>
              <a:t>figsize</a:t>
            </a:r>
            <a:r>
              <a:rPr lang="en-US" sz="400" dirty="0"/>
              <a:t>=(3.4, 3.0), </a:t>
            </a:r>
            <a:r>
              <a:rPr lang="en-US" sz="400" dirty="0" err="1"/>
              <a:t>gridspec_kw</a:t>
            </a:r>
            <a:r>
              <a:rPr lang="en-US" sz="400" dirty="0"/>
              <a:t>={"hspace":0.4}</a:t>
            </a:r>
          </a:p>
          <a:p>
            <a:r>
              <a:rPr lang="en-US" sz="400" dirty="0"/>
              <a:t>)</a:t>
            </a:r>
          </a:p>
          <a:p>
            <a:endParaRPr lang="en-US" sz="400" dirty="0"/>
          </a:p>
          <a:p>
            <a:r>
              <a:rPr lang="en-US" sz="400" dirty="0"/>
              <a:t># --- (a) populations ---</a:t>
            </a:r>
          </a:p>
          <a:p>
            <a:r>
              <a:rPr lang="en-US" sz="400" dirty="0"/>
              <a:t>ax1.plot(</a:t>
            </a:r>
            <a:r>
              <a:rPr lang="en-US" sz="400" dirty="0" err="1"/>
              <a:t>t_sb</a:t>
            </a:r>
            <a:r>
              <a:rPr lang="en-US" sz="400" dirty="0"/>
              <a:t>, </a:t>
            </a:r>
            <a:r>
              <a:rPr lang="en-US" sz="400" dirty="0" err="1"/>
              <a:t>p_sb</a:t>
            </a:r>
            <a:r>
              <a:rPr lang="en-US" sz="400" dirty="0"/>
              <a:t>[:,0], label=r"$\rho_{00}$ PS1")</a:t>
            </a:r>
          </a:p>
          <a:p>
            <a:r>
              <a:rPr lang="en-US" sz="400" dirty="0"/>
              <a:t>ax1.plot(</a:t>
            </a:r>
            <a:r>
              <a:rPr lang="en-US" sz="400" dirty="0" err="1"/>
              <a:t>t_sb</a:t>
            </a:r>
            <a:r>
              <a:rPr lang="en-US" sz="400" dirty="0"/>
              <a:t>, </a:t>
            </a:r>
            <a:r>
              <a:rPr lang="en-US" sz="400" dirty="0" err="1"/>
              <a:t>p_sb</a:t>
            </a:r>
            <a:r>
              <a:rPr lang="en-US" sz="400" dirty="0"/>
              <a:t>[:,1], label=r"$\rho_{11}$ PS1")</a:t>
            </a:r>
          </a:p>
          <a:p>
            <a:endParaRPr lang="en-US" sz="400" dirty="0"/>
          </a:p>
          <a:p>
            <a:r>
              <a:rPr lang="en-US" sz="400" dirty="0"/>
              <a:t>ax1.plot(t_sb2, p_sb2[:,0],'--', label=r"$\rho_{00}$ Direct")</a:t>
            </a:r>
          </a:p>
          <a:p>
            <a:r>
              <a:rPr lang="en-US" sz="400" dirty="0"/>
              <a:t>ax1.plot(t_sb2, p_sb2[:,1], '--', label=r"$\rho_{11}$ Direct")</a:t>
            </a:r>
          </a:p>
          <a:p>
            <a:endParaRPr lang="en-US" sz="400" dirty="0"/>
          </a:p>
          <a:p>
            <a:r>
              <a:rPr lang="en-US" sz="400" dirty="0"/>
              <a:t>ax1.set_ylabel("Population", </a:t>
            </a:r>
            <a:r>
              <a:rPr lang="en-US" sz="400" dirty="0" err="1"/>
              <a:t>labelpad</a:t>
            </a:r>
            <a:r>
              <a:rPr lang="en-US" sz="400" dirty="0"/>
              <a:t>=6)</a:t>
            </a:r>
          </a:p>
          <a:p>
            <a:r>
              <a:rPr lang="en-US" sz="400" dirty="0"/>
              <a:t>#ax1.set_title(</a:t>
            </a:r>
            <a:r>
              <a:rPr lang="en-US" sz="400" dirty="0" err="1"/>
              <a:t>r"Spin</a:t>
            </a:r>
            <a:r>
              <a:rPr lang="en-US" sz="400" dirty="0"/>
              <a:t>--Boson Populations", pad=6)</a:t>
            </a:r>
          </a:p>
          <a:p>
            <a:r>
              <a:rPr lang="en-US" sz="400" dirty="0"/>
              <a:t>ax1.set_xlim(0, 1000)</a:t>
            </a:r>
          </a:p>
          <a:p>
            <a:r>
              <a:rPr lang="en-US" sz="400" dirty="0"/>
              <a:t>ax1.text(-0.12,1.02,"(a)", transform=ax1.transAxes,</a:t>
            </a:r>
          </a:p>
          <a:p>
            <a:r>
              <a:rPr lang="en-US" sz="400" dirty="0"/>
              <a:t>         </a:t>
            </a:r>
            <a:r>
              <a:rPr lang="en-US" sz="400" dirty="0" err="1"/>
              <a:t>fontsize</a:t>
            </a:r>
            <a:r>
              <a:rPr lang="en-US" sz="400" dirty="0"/>
              <a:t>=9, </a:t>
            </a:r>
            <a:r>
              <a:rPr lang="en-US" sz="400" dirty="0" err="1"/>
              <a:t>va</a:t>
            </a:r>
            <a:r>
              <a:rPr lang="en-US" sz="400" dirty="0"/>
              <a:t>="bottom")</a:t>
            </a:r>
          </a:p>
          <a:p>
            <a:endParaRPr lang="en-US" sz="400" dirty="0"/>
          </a:p>
          <a:p>
            <a:r>
              <a:rPr lang="en-US" sz="400" dirty="0"/>
              <a:t># common legend for populations</a:t>
            </a:r>
          </a:p>
          <a:p>
            <a:r>
              <a:rPr lang="en-US" sz="400" dirty="0"/>
              <a:t>handles, labs = ax1.get_legend_handles_labels()</a:t>
            </a:r>
          </a:p>
          <a:p>
            <a:r>
              <a:rPr lang="en-US" sz="400" dirty="0" err="1"/>
              <a:t>fig.legend</a:t>
            </a:r>
            <a:r>
              <a:rPr lang="en-US" sz="400" dirty="0"/>
              <a:t>(handles, labs, loc="upper center",</a:t>
            </a:r>
          </a:p>
          <a:p>
            <a:r>
              <a:rPr lang="en-US" sz="400" dirty="0"/>
              <a:t>           </a:t>
            </a:r>
            <a:r>
              <a:rPr lang="en-US" sz="400" dirty="0" err="1"/>
              <a:t>ncol</a:t>
            </a:r>
            <a:r>
              <a:rPr lang="en-US" sz="400" dirty="0"/>
              <a:t>=2, </a:t>
            </a:r>
            <a:r>
              <a:rPr lang="en-US" sz="400" dirty="0" err="1"/>
              <a:t>bbox_to_anchor</a:t>
            </a:r>
            <a:r>
              <a:rPr lang="en-US" sz="400" dirty="0"/>
              <a:t>=(0.5,1.08), </a:t>
            </a:r>
            <a:r>
              <a:rPr lang="en-US" sz="400" dirty="0" err="1"/>
              <a:t>fontsize</a:t>
            </a:r>
            <a:r>
              <a:rPr lang="en-US" sz="400" dirty="0"/>
              <a:t>=8)</a:t>
            </a:r>
          </a:p>
          <a:p>
            <a:endParaRPr lang="en-US" sz="400" dirty="0"/>
          </a:p>
          <a:p>
            <a:r>
              <a:rPr lang="en-US" sz="400" dirty="0"/>
              <a:t># --- (b) total spectral density ---</a:t>
            </a:r>
          </a:p>
          <a:p>
            <a:r>
              <a:rPr lang="en-US" sz="400" dirty="0"/>
              <a:t>ax2.plot(omega, </a:t>
            </a:r>
            <a:r>
              <a:rPr lang="en-US" sz="400" dirty="0" err="1"/>
              <a:t>J_tot</a:t>
            </a:r>
            <a:r>
              <a:rPr lang="en-US" sz="400" dirty="0"/>
              <a:t>/1000, color="0.2", label=</a:t>
            </a:r>
            <a:r>
              <a:rPr lang="en-US" sz="400" dirty="0" err="1"/>
              <a:t>r"$J</a:t>
            </a:r>
            <a:r>
              <a:rPr lang="en-US" sz="400" dirty="0"/>
              <a:t>(\omega)$")</a:t>
            </a:r>
          </a:p>
          <a:p>
            <a:r>
              <a:rPr lang="en-US" sz="400" dirty="0"/>
              <a:t>ax2.set_ylabel(</a:t>
            </a:r>
            <a:r>
              <a:rPr lang="en-US" sz="400" dirty="0" err="1"/>
              <a:t>r"$J</a:t>
            </a:r>
            <a:r>
              <a:rPr lang="en-US" sz="400" dirty="0"/>
              <a:t>(\omega)\,/\,10^3\</a:t>
            </a:r>
            <a:r>
              <a:rPr lang="en-US" sz="400" dirty="0" err="1"/>
              <a:t>mathrm</a:t>
            </a:r>
            <a:r>
              <a:rPr lang="en-US" sz="400" dirty="0"/>
              <a:t>{cm}^{-1}$", </a:t>
            </a:r>
            <a:r>
              <a:rPr lang="en-US" sz="400" dirty="0" err="1"/>
              <a:t>labelpad</a:t>
            </a:r>
            <a:r>
              <a:rPr lang="en-US" sz="400" dirty="0"/>
              <a:t>=6)</a:t>
            </a:r>
          </a:p>
          <a:p>
            <a:r>
              <a:rPr lang="en-US" sz="400" dirty="0"/>
              <a:t>ax2.set_xlabel(</a:t>
            </a:r>
            <a:r>
              <a:rPr lang="en-US" sz="400" dirty="0" err="1"/>
              <a:t>r"Frequency</a:t>
            </a:r>
            <a:r>
              <a:rPr lang="en-US" sz="400" dirty="0"/>
              <a:t> (cm$^{-1}$)", </a:t>
            </a:r>
            <a:r>
              <a:rPr lang="en-US" sz="400" dirty="0" err="1"/>
              <a:t>labelpad</a:t>
            </a:r>
            <a:r>
              <a:rPr lang="en-US" sz="400" dirty="0"/>
              <a:t>=6)</a:t>
            </a:r>
          </a:p>
          <a:p>
            <a:r>
              <a:rPr lang="en-US" sz="400" dirty="0"/>
              <a:t>#ax2.set_title("Spectral density", pad=6)</a:t>
            </a:r>
          </a:p>
          <a:p>
            <a:r>
              <a:rPr lang="en-US" sz="400" dirty="0"/>
              <a:t>ax2.text(-0.12,1.02,"(b)", transform=ax2.transAxes,</a:t>
            </a:r>
          </a:p>
          <a:p>
            <a:r>
              <a:rPr lang="en-US" sz="400" dirty="0"/>
              <a:t>         </a:t>
            </a:r>
            <a:r>
              <a:rPr lang="en-US" sz="400" dirty="0" err="1"/>
              <a:t>fontsize</a:t>
            </a:r>
            <a:r>
              <a:rPr lang="en-US" sz="400" dirty="0"/>
              <a:t>=9, </a:t>
            </a:r>
            <a:r>
              <a:rPr lang="en-US" sz="400" dirty="0" err="1"/>
              <a:t>va</a:t>
            </a:r>
            <a:r>
              <a:rPr lang="en-US" sz="400" dirty="0"/>
              <a:t>="bottom")</a:t>
            </a:r>
          </a:p>
          <a:p>
            <a:endParaRPr lang="en-US" sz="400" dirty="0"/>
          </a:p>
          <a:p>
            <a:r>
              <a:rPr lang="en-US" sz="400" dirty="0"/>
              <a:t># --- inset: zoom DL part ---</a:t>
            </a:r>
          </a:p>
          <a:p>
            <a:r>
              <a:rPr lang="en-US" sz="400" dirty="0" err="1"/>
              <a:t>axins</a:t>
            </a:r>
            <a:r>
              <a:rPr lang="en-US" sz="400" dirty="0"/>
              <a:t> = </a:t>
            </a:r>
            <a:r>
              <a:rPr lang="en-US" sz="400" dirty="0" err="1"/>
              <a:t>inset_axes</a:t>
            </a:r>
            <a:r>
              <a:rPr lang="en-US" sz="400" dirty="0"/>
              <a:t>(ax2, width="40%", height="30%", loc="upper left", </a:t>
            </a:r>
            <a:r>
              <a:rPr lang="en-US" sz="400" dirty="0" err="1"/>
              <a:t>borderpad</a:t>
            </a:r>
            <a:r>
              <a:rPr lang="en-US" sz="400" dirty="0"/>
              <a:t>=2)</a:t>
            </a:r>
          </a:p>
          <a:p>
            <a:r>
              <a:rPr lang="en-US" sz="400" dirty="0" err="1"/>
              <a:t>axins.plot</a:t>
            </a:r>
            <a:r>
              <a:rPr lang="en-US" sz="400" dirty="0"/>
              <a:t>(omega, </a:t>
            </a:r>
            <a:r>
              <a:rPr lang="en-US" sz="400" dirty="0" err="1"/>
              <a:t>J_dl</a:t>
            </a:r>
            <a:r>
              <a:rPr lang="en-US" sz="400" dirty="0"/>
              <a:t>, color="C1", linewidth=1.2)</a:t>
            </a:r>
          </a:p>
          <a:p>
            <a:r>
              <a:rPr lang="en-US" sz="400" dirty="0" err="1"/>
              <a:t>axins.set_xlim</a:t>
            </a:r>
            <a:r>
              <a:rPr lang="en-US" sz="400" dirty="0"/>
              <a:t>(0, 200)</a:t>
            </a:r>
          </a:p>
          <a:p>
            <a:r>
              <a:rPr lang="en-US" sz="400" dirty="0" err="1"/>
              <a:t>axins.set_ylim</a:t>
            </a:r>
            <a:r>
              <a:rPr lang="en-US" sz="400" dirty="0"/>
              <a:t>(0, </a:t>
            </a:r>
            <a:r>
              <a:rPr lang="en-US" sz="400" dirty="0" err="1"/>
              <a:t>J_dl</a:t>
            </a:r>
            <a:r>
              <a:rPr lang="en-US" sz="400" dirty="0"/>
              <a:t>[omega&lt;=200].max()*1.1)</a:t>
            </a:r>
          </a:p>
          <a:p>
            <a:r>
              <a:rPr lang="en-US" sz="400" dirty="0" err="1"/>
              <a:t>axins.set_xticks</a:t>
            </a:r>
            <a:r>
              <a:rPr lang="en-US" sz="400" dirty="0"/>
              <a:t>([0,100,200])</a:t>
            </a:r>
          </a:p>
          <a:p>
            <a:r>
              <a:rPr lang="en-US" sz="400" dirty="0" err="1"/>
              <a:t>axins.set_yticks</a:t>
            </a:r>
            <a:r>
              <a:rPr lang="en-US" sz="400" dirty="0"/>
              <a:t>([])</a:t>
            </a:r>
          </a:p>
          <a:p>
            <a:r>
              <a:rPr lang="en-US" sz="400" dirty="0"/>
              <a:t>#</a:t>
            </a:r>
            <a:r>
              <a:rPr lang="en-US" sz="400" dirty="0" err="1"/>
              <a:t>axins.set_title</a:t>
            </a:r>
            <a:r>
              <a:rPr lang="en-US" sz="400" dirty="0"/>
              <a:t>(</a:t>
            </a:r>
            <a:r>
              <a:rPr lang="en-US" sz="400" dirty="0" err="1"/>
              <a:t>r"Drude</a:t>
            </a:r>
            <a:r>
              <a:rPr lang="en-US" sz="400" dirty="0"/>
              <a:t>--Lorentz", </a:t>
            </a:r>
            <a:r>
              <a:rPr lang="en-US" sz="400" dirty="0" err="1"/>
              <a:t>fontsize</a:t>
            </a:r>
            <a:r>
              <a:rPr lang="en-US" sz="400" dirty="0"/>
              <a:t>=7, pad=3)</a:t>
            </a:r>
          </a:p>
          <a:p>
            <a:r>
              <a:rPr lang="en-US" sz="400" dirty="0"/>
              <a:t>#</a:t>
            </a:r>
            <a:r>
              <a:rPr lang="en-US" sz="400" dirty="0" err="1"/>
              <a:t>mark_inset</a:t>
            </a:r>
            <a:r>
              <a:rPr lang="en-US" sz="400" dirty="0"/>
              <a:t>(ax2, </a:t>
            </a:r>
            <a:r>
              <a:rPr lang="en-US" sz="400" dirty="0" err="1"/>
              <a:t>axins</a:t>
            </a:r>
            <a:r>
              <a:rPr lang="en-US" sz="400" dirty="0"/>
              <a:t>, loc1=2, loc2=4, fc="none", </a:t>
            </a:r>
            <a:r>
              <a:rPr lang="en-US" sz="400" dirty="0" err="1"/>
              <a:t>ec</a:t>
            </a:r>
            <a:r>
              <a:rPr lang="en-US" sz="400" dirty="0"/>
              <a:t>="0.5")</a:t>
            </a:r>
          </a:p>
          <a:p>
            <a:endParaRPr lang="en-US" sz="400" dirty="0"/>
          </a:p>
          <a:p>
            <a:r>
              <a:rPr lang="en-US" sz="400" dirty="0" err="1"/>
              <a:t>fig.tight_layout</a:t>
            </a:r>
            <a:r>
              <a:rPr lang="en-US" sz="400" dirty="0"/>
              <a:t>(</a:t>
            </a:r>
            <a:r>
              <a:rPr lang="en-US" sz="400" dirty="0" err="1"/>
              <a:t>rect</a:t>
            </a:r>
            <a:r>
              <a:rPr lang="en-US" sz="400" dirty="0"/>
              <a:t>=(0,0,1,0.88))</a:t>
            </a:r>
          </a:p>
          <a:p>
            <a:r>
              <a:rPr lang="en-US" sz="400" dirty="0" err="1"/>
              <a:t>plt.savefig</a:t>
            </a:r>
            <a:r>
              <a:rPr lang="en-US" sz="400" dirty="0"/>
              <a:t>("</a:t>
            </a:r>
            <a:r>
              <a:rPr lang="en-US" sz="400" dirty="0" err="1"/>
              <a:t>SpinBoson_populations.png</a:t>
            </a:r>
            <a:r>
              <a:rPr lang="en-US" sz="400" dirty="0"/>
              <a:t>", </a:t>
            </a:r>
            <a:r>
              <a:rPr lang="en-US" sz="400" dirty="0" err="1"/>
              <a:t>bbox_inches</a:t>
            </a:r>
            <a:r>
              <a:rPr lang="en-US" sz="400" dirty="0"/>
              <a:t>='tight', dpi=300, transparent=True)</a:t>
            </a:r>
          </a:p>
          <a:p>
            <a:r>
              <a:rPr lang="en-US" sz="400" dirty="0" err="1"/>
              <a:t>plt.show</a:t>
            </a:r>
            <a:r>
              <a:rPr lang="en-US" sz="400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1E34B-E31E-E62D-0F6B-A4C876D7FA21}"/>
              </a:ext>
            </a:extLst>
          </p:cNvPr>
          <p:cNvSpPr txBox="1"/>
          <p:nvPr/>
        </p:nvSpPr>
        <p:spPr>
          <a:xfrm>
            <a:off x="249620" y="775390"/>
            <a:ext cx="52367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/>
              <a:t>No numerical difference between propagation schemes when converged </a:t>
            </a:r>
          </a:p>
          <a:p>
            <a:pPr algn="just"/>
            <a:endParaRPr lang="en-US"/>
          </a:p>
          <a:p>
            <a:pPr algn="just"/>
            <a:r>
              <a:rPr lang="en-US"/>
              <a:t>Computational time will change</a:t>
            </a:r>
          </a:p>
        </p:txBody>
      </p:sp>
    </p:spTree>
    <p:extLst>
      <p:ext uri="{BB962C8B-B14F-4D97-AF65-F5344CB8AC3E}">
        <p14:creationId xmlns:p14="http://schemas.microsoft.com/office/powerpoint/2010/main" val="3455995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1F581-8135-50EE-5EF7-77447E6A5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 1">
            <a:extLst>
              <a:ext uri="{FF2B5EF4-FFF2-40B4-BE49-F238E27FC236}">
                <a16:creationId xmlns:a16="http://schemas.microsoft.com/office/drawing/2014/main" id="{8BABD350-6D45-EF73-A056-E1674A290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3" y="-215380"/>
            <a:ext cx="11798968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 6: Entanglement Sudden Death</a:t>
            </a:r>
          </a:p>
        </p:txBody>
      </p:sp>
      <p:sp>
        <p:nvSpPr>
          <p:cNvPr id="6" name="Title 1 2">
            <a:extLst>
              <a:ext uri="{FF2B5EF4-FFF2-40B4-BE49-F238E27FC236}">
                <a16:creationId xmlns:a16="http://schemas.microsoft.com/office/drawing/2014/main" id="{8EA945A0-97B7-69C0-3FEA-2E54BC4D4DED}"/>
              </a:ext>
            </a:extLst>
          </p:cNvPr>
          <p:cNvSpPr txBox="1">
            <a:spLocks/>
          </p:cNvSpPr>
          <p:nvPr/>
        </p:nvSpPr>
        <p:spPr>
          <a:xfrm>
            <a:off x="482927" y="679436"/>
            <a:ext cx="11226143" cy="80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Consider a two-qubit system, where both qubits are coupled to its own bosonic bath </a:t>
            </a:r>
          </a:p>
        </p:txBody>
      </p:sp>
      <p:sp>
        <p:nvSpPr>
          <p:cNvPr id="7" name="Title 1 3">
            <a:extLst>
              <a:ext uri="{FF2B5EF4-FFF2-40B4-BE49-F238E27FC236}">
                <a16:creationId xmlns:a16="http://schemas.microsoft.com/office/drawing/2014/main" id="{E832E9A1-2C58-C8CA-7806-B9AB22AD9BA4}"/>
              </a:ext>
            </a:extLst>
          </p:cNvPr>
          <p:cNvSpPr txBox="1">
            <a:spLocks/>
          </p:cNvSpPr>
          <p:nvPr/>
        </p:nvSpPr>
        <p:spPr>
          <a:xfrm>
            <a:off x="777240" y="1638013"/>
            <a:ext cx="3432245" cy="662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System Hamiltonian (cm-1):</a:t>
            </a:r>
          </a:p>
        </p:txBody>
      </p:sp>
      <p:sp>
        <p:nvSpPr>
          <p:cNvPr id="8" name="Title 1 4">
            <a:extLst>
              <a:ext uri="{FF2B5EF4-FFF2-40B4-BE49-F238E27FC236}">
                <a16:creationId xmlns:a16="http://schemas.microsoft.com/office/drawing/2014/main" id="{98471001-CAE6-420D-97BA-DBD8B6F9651A}"/>
              </a:ext>
            </a:extLst>
          </p:cNvPr>
          <p:cNvSpPr txBox="1">
            <a:spLocks/>
          </p:cNvSpPr>
          <p:nvPr/>
        </p:nvSpPr>
        <p:spPr>
          <a:xfrm>
            <a:off x="777240" y="3257465"/>
            <a:ext cx="3107765" cy="448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Spectral density:</a:t>
            </a:r>
          </a:p>
        </p:txBody>
      </p:sp>
      <p:sp>
        <p:nvSpPr>
          <p:cNvPr id="11" name="Title 1 5">
            <a:extLst>
              <a:ext uri="{FF2B5EF4-FFF2-40B4-BE49-F238E27FC236}">
                <a16:creationId xmlns:a16="http://schemas.microsoft.com/office/drawing/2014/main" id="{DB170DE7-E70A-A176-8C79-7A5BDDD9DCD2}"/>
              </a:ext>
            </a:extLst>
          </p:cNvPr>
          <p:cNvSpPr txBox="1">
            <a:spLocks/>
          </p:cNvSpPr>
          <p:nvPr/>
        </p:nvSpPr>
        <p:spPr>
          <a:xfrm>
            <a:off x="777240" y="2574809"/>
            <a:ext cx="3107765" cy="448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Coupling Hamiltonians:</a:t>
            </a:r>
          </a:p>
        </p:txBody>
      </p:sp>
      <p:sp>
        <p:nvSpPr>
          <p:cNvPr id="12" name="Title 1 6 1">
            <a:extLst>
              <a:ext uri="{FF2B5EF4-FFF2-40B4-BE49-F238E27FC236}">
                <a16:creationId xmlns:a16="http://schemas.microsoft.com/office/drawing/2014/main" id="{DDC72168-2AEF-7520-61BA-1AD8EAD95D05}"/>
              </a:ext>
            </a:extLst>
          </p:cNvPr>
          <p:cNvSpPr txBox="1">
            <a:spLocks/>
          </p:cNvSpPr>
          <p:nvPr/>
        </p:nvSpPr>
        <p:spPr>
          <a:xfrm>
            <a:off x="777240" y="3902204"/>
            <a:ext cx="3107765" cy="448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Assume:</a:t>
            </a:r>
          </a:p>
        </p:txBody>
      </p:sp>
      <p:sp>
        <p:nvSpPr>
          <p:cNvPr id="16" name="Title 1 6 2">
            <a:extLst>
              <a:ext uri="{FF2B5EF4-FFF2-40B4-BE49-F238E27FC236}">
                <a16:creationId xmlns:a16="http://schemas.microsoft.com/office/drawing/2014/main" id="{0E7F90FD-6006-1AAC-5D54-62ABB4853724}"/>
              </a:ext>
            </a:extLst>
          </p:cNvPr>
          <p:cNvSpPr txBox="1">
            <a:spLocks/>
          </p:cNvSpPr>
          <p:nvPr/>
        </p:nvSpPr>
        <p:spPr>
          <a:xfrm>
            <a:off x="777239" y="4587585"/>
            <a:ext cx="3107765" cy="448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Initial state:</a:t>
            </a:r>
          </a:p>
        </p:txBody>
      </p:sp>
      <p:sp>
        <p:nvSpPr>
          <p:cNvPr id="18" name="Title 1 6 3">
            <a:extLst>
              <a:ext uri="{FF2B5EF4-FFF2-40B4-BE49-F238E27FC236}">
                <a16:creationId xmlns:a16="http://schemas.microsoft.com/office/drawing/2014/main" id="{93789106-3D08-1719-C72A-1B518044FE7C}"/>
              </a:ext>
            </a:extLst>
          </p:cNvPr>
          <p:cNvSpPr txBox="1">
            <a:spLocks/>
          </p:cNvSpPr>
          <p:nvPr/>
        </p:nvSpPr>
        <p:spPr>
          <a:xfrm>
            <a:off x="777239" y="5129258"/>
            <a:ext cx="3107765" cy="448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Monitor the dynamics:</a:t>
            </a:r>
          </a:p>
        </p:txBody>
      </p:sp>
      <p:sp>
        <p:nvSpPr>
          <p:cNvPr id="20" name="Title 1 6 4">
            <a:extLst>
              <a:ext uri="{FF2B5EF4-FFF2-40B4-BE49-F238E27FC236}">
                <a16:creationId xmlns:a16="http://schemas.microsoft.com/office/drawing/2014/main" id="{248AD63F-814D-87E5-B6B0-1B0D1D2C3A8D}"/>
              </a:ext>
            </a:extLst>
          </p:cNvPr>
          <p:cNvSpPr txBox="1">
            <a:spLocks/>
          </p:cNvSpPr>
          <p:nvPr/>
        </p:nvSpPr>
        <p:spPr>
          <a:xfrm>
            <a:off x="8693548" y="5129258"/>
            <a:ext cx="3107765" cy="448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Concurrence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6BAB95-9833-8900-F69B-7D87A087A646}"/>
              </a:ext>
            </a:extLst>
          </p:cNvPr>
          <p:cNvSpPr txBox="1"/>
          <p:nvPr/>
        </p:nvSpPr>
        <p:spPr>
          <a:xfrm>
            <a:off x="390687" y="5673444"/>
            <a:ext cx="11226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0070C0"/>
                </a:solidFill>
              </a:rPr>
              <a:t>Explore the entanglement dynamics using </a:t>
            </a:r>
            <a:r>
              <a:rPr lang="en-US" sz="2400" dirty="0" err="1">
                <a:solidFill>
                  <a:srgbClr val="0070C0"/>
                </a:solidFill>
              </a:rPr>
              <a:t>QuTIP’s</a:t>
            </a:r>
            <a:r>
              <a:rPr lang="en-US" sz="2400" dirty="0">
                <a:solidFill>
                  <a:srgbClr val="0070C0"/>
                </a:solidFill>
              </a:rPr>
              <a:t> concurrence and varying the  T and gamma. Propagate up to 1000 fs with a dt=4 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EBB2F-BD49-DEAF-137E-91129EC77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687" y="1782748"/>
            <a:ext cx="2036263" cy="466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1A3DD3-CD36-DD13-BD5B-E56B35474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630" y="2602085"/>
            <a:ext cx="3345220" cy="3528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E3D512-D26C-94CF-7F5D-32AFE8AEA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066" y="3164296"/>
            <a:ext cx="5039754" cy="5475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A8D380A-EAAF-44BC-6615-AF482BC06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820" y="4406530"/>
            <a:ext cx="2600213" cy="5567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D194C8-315B-EDAF-5572-A4AB03BA87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5750" y="5188413"/>
            <a:ext cx="3947120" cy="27764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F682B8-57FF-9BBD-B8D5-38A9DDD8F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7545" y="3928688"/>
            <a:ext cx="2939449" cy="3040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34B255-D760-4879-30D2-2881890428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2525" y="3963784"/>
            <a:ext cx="3299460" cy="3142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BC032B-BCCE-7053-AA33-FBAD7C91F7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3367" y="3933846"/>
            <a:ext cx="2220796" cy="28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466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66651-0341-E208-ED03-F19038974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D4D407-5A73-9694-C14A-A64E5198B92A}"/>
              </a:ext>
            </a:extLst>
          </p:cNvPr>
          <p:cNvSpPr txBox="1"/>
          <p:nvPr/>
        </p:nvSpPr>
        <p:spPr>
          <a:xfrm>
            <a:off x="334129" y="760998"/>
            <a:ext cx="11523741" cy="1898918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math </a:t>
            </a: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ceil</a:t>
            </a:r>
          </a:p>
          <a:p>
            <a:pPr>
              <a:lnSpc>
                <a:spcPts val="1350"/>
              </a:lnSpc>
              <a:buNone/>
            </a:pP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os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json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json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np</a:t>
            </a:r>
          </a:p>
          <a:p>
            <a:pPr>
              <a:lnSpc>
                <a:spcPts val="1350"/>
              </a:lnSpc>
              <a:buNone/>
            </a:pP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tqdm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tqdm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tenso.prototypes.heom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system_multibath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tenso.prototypes.bath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gen_bcf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matplotlib.pyplot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plt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dirty="0">
                <a:solidFill>
                  <a:srgbClr val="D6DEEB"/>
                </a:solidFill>
                <a:latin typeface="Menlo" panose="020B0609030804020204" pitchFamily="49" charset="0"/>
              </a:rPr>
              <a:t>#!pip install </a:t>
            </a:r>
            <a:r>
              <a:rPr lang="en-US" dirty="0" err="1">
                <a:solidFill>
                  <a:srgbClr val="D6DEEB"/>
                </a:solidFill>
                <a:latin typeface="Menlo" panose="020B0609030804020204" pitchFamily="49" charset="0"/>
              </a:rPr>
              <a:t>qutip</a:t>
            </a:r>
            <a:r>
              <a:rPr lang="en-US" dirty="0">
                <a:solidFill>
                  <a:srgbClr val="D6DEEB"/>
                </a:solidFill>
                <a:latin typeface="Menlo" panose="020B0609030804020204" pitchFamily="49" charset="0"/>
              </a:rPr>
              <a:t> #</a:t>
            </a:r>
            <a:r>
              <a:rPr lang="en-US" dirty="0" err="1">
                <a:solidFill>
                  <a:srgbClr val="D6DEEB"/>
                </a:solidFill>
                <a:latin typeface="Menlo" panose="020B0609030804020204" pitchFamily="49" charset="0"/>
              </a:rPr>
              <a:t>Uncoment</a:t>
            </a:r>
            <a:r>
              <a:rPr lang="en-US" dirty="0">
                <a:solidFill>
                  <a:srgbClr val="D6DEEB"/>
                </a:solidFill>
                <a:latin typeface="Menlo" panose="020B0609030804020204" pitchFamily="49" charset="0"/>
              </a:rPr>
              <a:t> this line if you don’t have </a:t>
            </a:r>
            <a:r>
              <a:rPr lang="en-US" dirty="0" err="1">
                <a:solidFill>
                  <a:srgbClr val="D6DEEB"/>
                </a:solidFill>
                <a:latin typeface="Menlo" panose="020B0609030804020204" pitchFamily="49" charset="0"/>
              </a:rPr>
              <a:t>qutip</a:t>
            </a:r>
            <a:endParaRPr lang="en-US" dirty="0">
              <a:solidFill>
                <a:srgbClr val="D6DEEB"/>
              </a:solidFill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US" i="1" dirty="0">
                <a:solidFill>
                  <a:srgbClr val="C792EA"/>
                </a:solidFill>
                <a:latin typeface="Menlo" panose="020B0609030804020204" pitchFamily="49" charset="0"/>
              </a:rPr>
              <a:t>from</a:t>
            </a:r>
            <a:r>
              <a:rPr lang="en-US" dirty="0">
                <a:solidFill>
                  <a:srgbClr val="D6DEEB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D6DEEB"/>
                </a:solidFill>
                <a:latin typeface="Menlo" panose="020B0609030804020204" pitchFamily="49" charset="0"/>
              </a:rPr>
              <a:t>qutip</a:t>
            </a:r>
            <a:r>
              <a:rPr lang="en-US" dirty="0">
                <a:solidFill>
                  <a:srgbClr val="D6DEEB"/>
                </a:solidFill>
                <a:latin typeface="Menlo" panose="020B0609030804020204" pitchFamily="49" charset="0"/>
              </a:rPr>
              <a:t> </a:t>
            </a:r>
            <a:r>
              <a:rPr lang="en-US" i="1" dirty="0">
                <a:solidFill>
                  <a:srgbClr val="C792EA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D6DEEB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D6DEEB"/>
                </a:solidFill>
                <a:latin typeface="Menlo" panose="020B0609030804020204" pitchFamily="49" charset="0"/>
              </a:rPr>
              <a:t>Qobj</a:t>
            </a:r>
            <a:r>
              <a:rPr lang="en-US" dirty="0">
                <a:solidFill>
                  <a:srgbClr val="D6DEEB"/>
                </a:solidFill>
                <a:latin typeface="Menlo" panose="020B0609030804020204" pitchFamily="49" charset="0"/>
              </a:rPr>
              <a:t>, concurrence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7CC6CD-F20E-A0BB-5B5B-7377806A98F3}"/>
              </a:ext>
            </a:extLst>
          </p:cNvPr>
          <p:cNvSpPr txBox="1"/>
          <p:nvPr/>
        </p:nvSpPr>
        <p:spPr>
          <a:xfrm>
            <a:off x="334127" y="2878039"/>
            <a:ext cx="11523741" cy="3862596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Define Pauli matrices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sigma_x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]],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np.complex128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sigma_z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]],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np.complex128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eye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np.complex128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Define parameters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omega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Define single qubit Hamiltonian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H1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(omega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sigma_z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omega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I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 Construct two-qubit Hamiltonian without interaction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h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kron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I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kron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H1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Q_s1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]],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np.complex128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Q_s2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]],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np.complex128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sys_ops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Q_s1,Q_s2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#The system Hamiltonian is </a:t>
            </a:r>
            <a:r>
              <a:rPr lang="en-US" sz="1400" b="0" i="1" dirty="0" err="1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sigma_z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 for both qubits 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rdo_0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4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  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  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  [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]],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4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np.complex128</a:t>
            </a:r>
            <a:r>
              <a:rPr lang="en-US" sz="14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0" i="1" dirty="0">
                <a:solidFill>
                  <a:srgbClr val="637777"/>
                </a:solidFill>
                <a:effectLst/>
                <a:latin typeface="Menlo" panose="020B0609030804020204" pitchFamily="49" charset="0"/>
              </a:rPr>
              <a:t>#This is the initial state of the two-qubit system</a:t>
            </a:r>
            <a:endParaRPr lang="en-US" sz="14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Title 1 1">
            <a:extLst>
              <a:ext uri="{FF2B5EF4-FFF2-40B4-BE49-F238E27FC236}">
                <a16:creationId xmlns:a16="http://schemas.microsoft.com/office/drawing/2014/main" id="{064A7C2B-C37F-D35C-BE2B-C7F62275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3" y="-215380"/>
            <a:ext cx="11798968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 6: Entanglement Sudden Death</a:t>
            </a:r>
          </a:p>
        </p:txBody>
      </p:sp>
    </p:spTree>
    <p:extLst>
      <p:ext uri="{BB962C8B-B14F-4D97-AF65-F5344CB8AC3E}">
        <p14:creationId xmlns:p14="http://schemas.microsoft.com/office/powerpoint/2010/main" val="3127950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C5FB0-268A-47E3-4A41-ACC7889E4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9856A7-5C5E-BC7C-74FA-D1A7B753937D}"/>
              </a:ext>
            </a:extLst>
          </p:cNvPr>
          <p:cNvSpPr txBox="1"/>
          <p:nvPr/>
        </p:nvSpPr>
        <p:spPr>
          <a:xfrm>
            <a:off x="196516" y="829747"/>
            <a:ext cx="11523742" cy="6043642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TT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400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dirty="0" err="1">
                <a:solidFill>
                  <a:srgbClr val="D6DEEB"/>
                </a:solidFill>
                <a:latin typeface="Menlo" panose="020B0609030804020204" pitchFamily="49" charset="0"/>
              </a:rPr>
              <a:t>end_time</a:t>
            </a:r>
            <a:r>
              <a:rPr lang="en-US" dirty="0"/>
              <a:t> </a:t>
            </a:r>
            <a:r>
              <a:rPr lang="en-US" dirty="0">
                <a:solidFill>
                  <a:srgbClr val="C792EA"/>
                </a:solidFill>
                <a:latin typeface="Menlo" panose="020B0609030804020204" pitchFamily="49" charset="0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F78C6C"/>
                </a:solidFill>
                <a:latin typeface="Menlo" panose="020B0609030804020204" pitchFamily="49" charset="0"/>
              </a:rPr>
              <a:t>200.0</a:t>
            </a:r>
            <a:endParaRPr lang="en-US" dirty="0"/>
          </a:p>
          <a:p>
            <a:r>
              <a:rPr lang="en-US" dirty="0">
                <a:solidFill>
                  <a:srgbClr val="D6DEEB"/>
                </a:solidFill>
                <a:latin typeface="Menlo" panose="020B0609030804020204" pitchFamily="49" charset="0"/>
              </a:rPr>
              <a:t>dt</a:t>
            </a:r>
            <a:r>
              <a:rPr lang="en-US" dirty="0">
                <a:solidFill>
                  <a:srgbClr val="C792EA"/>
                </a:solidFill>
                <a:latin typeface="Menlo" panose="020B0609030804020204" pitchFamily="49" charset="0"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F78C6C"/>
                </a:solidFill>
                <a:latin typeface="Menlo" panose="020B0609030804020204" pitchFamily="49" charset="0"/>
              </a:rPr>
              <a:t>4</a:t>
            </a:r>
            <a:endParaRPr lang="en-US" dirty="0"/>
          </a:p>
          <a:p>
            <a:pPr>
              <a:lnSpc>
                <a:spcPts val="1350"/>
              </a:lnSpc>
              <a:buNone/>
            </a:pP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T </a:t>
            </a: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TT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C5E478"/>
                </a:solidFill>
                <a:effectLst/>
                <a:latin typeface="Menlo" panose="020B0609030804020204" pitchFamily="49" charset="0"/>
              </a:rPr>
              <a:t>  print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T_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US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begins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T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bath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gen_bcf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re_d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dirty="0">
                <a:solidFill>
                  <a:srgbClr val="F78C6C"/>
                </a:solidFill>
                <a:latin typeface="Menlo" panose="020B0609030804020204" pitchFamily="49" charset="0"/>
              </a:rPr>
              <a:t>50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],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width_d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temperature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decomposition_method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Pade</a:t>
            </a:r>
            <a:r>
              <a:rPr lang="en-US" dirty="0">
                <a:solidFill>
                  <a:srgbClr val="D9F5DD"/>
                </a:solidFill>
                <a:latin typeface="Menlo" panose="020B0609030804020204" pitchFamily="49" charset="0"/>
              </a:rPr>
              <a:t>',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n_ltc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)</a:t>
            </a:r>
          </a:p>
          <a:p>
            <a:pPr>
              <a:lnSpc>
                <a:spcPts val="1350"/>
              </a:lnSpc>
              <a:buNone/>
            </a:pP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out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T_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US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T</a:t>
            </a: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propagator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system_multibath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fname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init_rdo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rdo_0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sys_ham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h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sys_ops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sys_ops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bath_correlations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bath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end_time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end_time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step_time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dt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    dim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20</a:t>
            </a: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)</a:t>
            </a:r>
          </a:p>
          <a:p>
            <a:pPr>
              <a:lnSpc>
                <a:spcPts val="1350"/>
              </a:lnSpc>
              <a:buNone/>
            </a:pP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progress_bar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tqdm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propagator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ceil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end_time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dt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)) </a:t>
            </a:r>
          </a:p>
          <a:p>
            <a:pPr>
              <a:lnSpc>
                <a:spcPts val="1350"/>
              </a:lnSpc>
              <a:buNone/>
            </a:pP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_t </a:t>
            </a:r>
            <a:r>
              <a:rPr lang="en-US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progress_bar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progress_bar.</a:t>
            </a:r>
            <a:r>
              <a:rPr lang="en-US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set_description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'@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{_t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:.2f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fs'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b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C5E478"/>
                </a:solidFill>
                <a:effectLst/>
                <a:latin typeface="Menlo" panose="020B0609030804020204" pitchFamily="49" charset="0"/>
              </a:rPr>
              <a:t>  print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T_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US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 is completed</a:t>
            </a:r>
            <a:r>
              <a:rPr lang="en-US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T</a:t>
            </a:r>
            <a:r>
              <a:rPr lang="en-US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Title 1 1">
            <a:extLst>
              <a:ext uri="{FF2B5EF4-FFF2-40B4-BE49-F238E27FC236}">
                <a16:creationId xmlns:a16="http://schemas.microsoft.com/office/drawing/2014/main" id="{727E49CD-9A0F-7210-34BD-03B072503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3" y="-215380"/>
            <a:ext cx="11798968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 6: Entanglement Sudden Death</a:t>
            </a:r>
          </a:p>
        </p:txBody>
      </p:sp>
    </p:spTree>
    <p:extLst>
      <p:ext uri="{BB962C8B-B14F-4D97-AF65-F5344CB8AC3E}">
        <p14:creationId xmlns:p14="http://schemas.microsoft.com/office/powerpoint/2010/main" val="2203529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F3FB9-B357-993A-3956-DD2001B19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A621A0-8C3A-544A-2DF9-2C14EEDE8680}"/>
              </a:ext>
            </a:extLst>
          </p:cNvPr>
          <p:cNvSpPr txBox="1"/>
          <p:nvPr/>
        </p:nvSpPr>
        <p:spPr>
          <a:xfrm>
            <a:off x="238125" y="151179"/>
            <a:ext cx="11715750" cy="6555641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fig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plt.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figure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dpi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figsize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TT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300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400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endParaRPr lang="en-US" sz="1200" dirty="0">
              <a:solidFill>
                <a:srgbClr val="D6DEEB"/>
              </a:solidFill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T </a:t>
            </a:r>
            <a:r>
              <a:rPr lang="en-US" sz="12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TT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[::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]: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current_dir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os.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getcwd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log_path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os.path.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current_dir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T_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US" sz="12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K.dat.log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T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data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loadtxt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log_path</a:t>
            </a:r>
            <a:r>
              <a:rPr lang="en-US" sz="1200" b="0" dirty="0" err="1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5E478"/>
                </a:solidFill>
                <a:effectLst/>
                <a:latin typeface="Menlo" panose="020B0609030804020204" pitchFamily="49" charset="0"/>
              </a:rPr>
              <a:t>complex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cct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[]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t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[]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i="1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5E478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data.shape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]):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rho_t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np.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[[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,data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,data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,data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]]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       [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,data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,data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,data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]]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       [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,data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,data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11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,data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]]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       [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,data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14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,data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15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,data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16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]]]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  Ct 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concurrence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Qobj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rho_t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dims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]]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cct.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append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Ct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t.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append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plt.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plot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1200" b="0" dirty="0" err="1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cct</a:t>
            </a:r>
            <a:r>
              <a:rPr lang="en-US" sz="1200" b="0" dirty="0" err="1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dirty="0" err="1">
                <a:solidFill>
                  <a:srgbClr val="D7DBE0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T=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sz="1200" b="0" dirty="0" err="1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d</a:t>
            </a:r>
            <a:r>
              <a:rPr lang="en-US" sz="12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792EA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T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plt.rcParams.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update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  "</a:t>
            </a:r>
            <a:r>
              <a:rPr lang="en-US" sz="12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font.size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  "</a:t>
            </a:r>
            <a:r>
              <a:rPr lang="en-US" sz="12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axes.titlesize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  "</a:t>
            </a:r>
            <a:r>
              <a:rPr lang="en-US" sz="12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axes.labelsize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  "</a:t>
            </a:r>
            <a:r>
              <a:rPr lang="en-US" sz="12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xtick.labelsize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  "</a:t>
            </a:r>
            <a:r>
              <a:rPr lang="en-US" sz="12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ytick.labelsize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  "</a:t>
            </a:r>
            <a:r>
              <a:rPr lang="en-US" sz="12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legend.fontsize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, 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  "</a:t>
            </a:r>
            <a:r>
              <a:rPr lang="en-US" sz="1200" b="0" dirty="0" err="1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figure.titlesize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 dirty="0">
                <a:solidFill>
                  <a:srgbClr val="F78C6C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 </a:t>
            </a:r>
            <a:endParaRPr lang="en-US" sz="1200" b="0" dirty="0">
              <a:solidFill>
                <a:srgbClr val="D6DEE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200" b="0" dirty="0">
                <a:solidFill>
                  <a:srgbClr val="82AA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plt.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xlabel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Time (fs)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plt.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ylabel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>
                <a:solidFill>
                  <a:srgbClr val="ECC48D"/>
                </a:solidFill>
                <a:effectLst/>
                <a:latin typeface="Menlo" panose="020B0609030804020204" pitchFamily="49" charset="0"/>
              </a:rPr>
              <a:t>Concurrence</a:t>
            </a:r>
            <a:r>
              <a:rPr lang="en-US" sz="1200" b="0" dirty="0">
                <a:solidFill>
                  <a:srgbClr val="D9F5DD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plt.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legend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lnSpc>
                <a:spcPts val="1350"/>
              </a:lnSpc>
              <a:buNone/>
            </a:pPr>
            <a:r>
              <a:rPr lang="en-US" sz="1200" b="0" dirty="0" err="1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plt.</a:t>
            </a:r>
            <a:r>
              <a:rPr lang="en-US" sz="1200" b="0" dirty="0" err="1">
                <a:solidFill>
                  <a:srgbClr val="B2CCD6"/>
                </a:solidFill>
                <a:effectLst/>
                <a:latin typeface="Menlo" panose="020B0609030804020204" pitchFamily="49" charset="0"/>
              </a:rPr>
              <a:t>show</a:t>
            </a:r>
            <a:r>
              <a:rPr lang="en-US" sz="1200" b="0" dirty="0">
                <a:solidFill>
                  <a:srgbClr val="D6DEEB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96609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DD650-2A65-37D9-68E7-EFF7E8081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1">
            <a:extLst>
              <a:ext uri="{FF2B5EF4-FFF2-40B4-BE49-F238E27FC236}">
                <a16:creationId xmlns:a16="http://schemas.microsoft.com/office/drawing/2014/main" id="{23BF2E0E-B829-1668-AFC1-C4A5783336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463" y="-28773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Bexcitonic</a:t>
            </a:r>
            <a:r>
              <a:rPr lang="en-US" dirty="0"/>
              <a:t> generalization of HEOM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C90184-F991-905C-441B-3EDE7A7AB64F}"/>
              </a:ext>
            </a:extLst>
          </p:cNvPr>
          <p:cNvSpPr txBox="1"/>
          <p:nvPr/>
        </p:nvSpPr>
        <p:spPr>
          <a:xfrm>
            <a:off x="1676400" y="685800"/>
            <a:ext cx="6381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>
                <a:solidFill>
                  <a:srgbClr val="1B2A2D"/>
                </a:solidFill>
                <a:latin typeface="Helvetica" pitchFamily="2" charset="0"/>
              </a:rPr>
              <a:t>X. Chen and I. Franco, J. Chem. Phys. </a:t>
            </a:r>
            <a:r>
              <a:rPr lang="en-US" b="1">
                <a:solidFill>
                  <a:srgbClr val="1B2A2D"/>
                </a:solidFill>
                <a:latin typeface="Helvetica" pitchFamily="2" charset="0"/>
              </a:rPr>
              <a:t>160</a:t>
            </a:r>
            <a:r>
              <a:rPr lang="en-US">
                <a:solidFill>
                  <a:srgbClr val="1B2A2D"/>
                </a:solidFill>
                <a:latin typeface="Helvetica" pitchFamily="2" charset="0"/>
              </a:rPr>
              <a:t>, 204116 (2024)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E9BD8-2CB4-5D19-42D5-9AC7DC5B6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705" y="4857691"/>
            <a:ext cx="7704455" cy="593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F273D6-C4E5-ED51-7499-1749D3980189}"/>
              </a:ext>
            </a:extLst>
          </p:cNvPr>
          <p:cNvSpPr txBox="1"/>
          <p:nvPr/>
        </p:nvSpPr>
        <p:spPr>
          <a:xfrm>
            <a:off x="1524000" y="5467291"/>
            <a:ext cx="94154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Quantum Dynamics =  Dynamics of the System +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Bexcitons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6C345D-4ED4-1F9E-B9CF-F9C62A0D1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221" y="1125830"/>
            <a:ext cx="5767168" cy="27095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6208B4-AB92-9478-612B-4E15DD81E9E3}"/>
              </a:ext>
            </a:extLst>
          </p:cNvPr>
          <p:cNvSpPr txBox="1"/>
          <p:nvPr/>
        </p:nvSpPr>
        <p:spPr>
          <a:xfrm>
            <a:off x="2005263" y="5883276"/>
            <a:ext cx="6858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Depth of HEOM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N =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Number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bexcitonic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levels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Includes all HEOM variants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74877-6D78-EFF5-7563-7B56A5AB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828" y="3872307"/>
            <a:ext cx="4211955" cy="7543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8ECDD5-49D2-9A16-0192-7F1BF58B9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1559" y="1128049"/>
            <a:ext cx="3022600" cy="328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8701A1-A6A9-C81F-A845-078C6C529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3263" y="288289"/>
            <a:ext cx="2782570" cy="7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13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F2024-A050-E693-2150-77831CFA9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80F03C-EAA3-0FD1-676E-98C9B248B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30741"/>
            <a:ext cx="7772400" cy="5396518"/>
          </a:xfrm>
          <a:prstGeom prst="rect">
            <a:avLst/>
          </a:prstGeom>
        </p:spPr>
      </p:pic>
      <p:sp>
        <p:nvSpPr>
          <p:cNvPr id="6" name="Title 1 1">
            <a:extLst>
              <a:ext uri="{FF2B5EF4-FFF2-40B4-BE49-F238E27FC236}">
                <a16:creationId xmlns:a16="http://schemas.microsoft.com/office/drawing/2014/main" id="{89C217FF-7DE6-A71C-46A0-30B2F3A90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3" y="-215380"/>
            <a:ext cx="11798968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 6: Entanglement Sudden Death</a:t>
            </a:r>
          </a:p>
        </p:txBody>
      </p:sp>
    </p:spTree>
    <p:extLst>
      <p:ext uri="{BB962C8B-B14F-4D97-AF65-F5344CB8AC3E}">
        <p14:creationId xmlns:p14="http://schemas.microsoft.com/office/powerpoint/2010/main" val="124355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28837-57CB-ED2A-084C-E738E6F4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3655D-9C5C-E2A9-FE8F-9E0B0EA62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74" y="-169174"/>
            <a:ext cx="11798968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Other features (ask Juan and Michelle!)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97250A-5AB2-32DC-003A-3A2E51D23DF9}"/>
              </a:ext>
            </a:extLst>
          </p:cNvPr>
          <p:cNvSpPr txBox="1">
            <a:spLocks/>
          </p:cNvSpPr>
          <p:nvPr/>
        </p:nvSpPr>
        <p:spPr>
          <a:xfrm>
            <a:off x="482928" y="1074420"/>
            <a:ext cx="11226143" cy="5690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Change standard TENSO units</a:t>
            </a:r>
          </a:p>
          <a:p>
            <a:endParaRPr lang="en-US" dirty="0"/>
          </a:p>
          <a:p>
            <a:r>
              <a:rPr lang="en-US" dirty="0"/>
              <a:t>Define your own decomposition of the BCF</a:t>
            </a:r>
          </a:p>
          <a:p>
            <a:endParaRPr lang="en-US" dirty="0"/>
          </a:p>
          <a:p>
            <a:r>
              <a:rPr lang="en-US" dirty="0"/>
              <a:t>Define your own HEOM variant by varying metric and </a:t>
            </a:r>
            <a:r>
              <a:rPr lang="en-US" dirty="0" err="1"/>
              <a:t>bexcitonic</a:t>
            </a:r>
            <a:r>
              <a:rPr lang="en-US" dirty="0"/>
              <a:t> representation</a:t>
            </a:r>
          </a:p>
          <a:p>
            <a:endParaRPr lang="en-US" dirty="0"/>
          </a:p>
          <a:p>
            <a:r>
              <a:rPr lang="en-US" dirty="0"/>
              <a:t>Define your own tensor network</a:t>
            </a:r>
          </a:p>
          <a:p>
            <a:endParaRPr lang="en-US" dirty="0"/>
          </a:p>
          <a:p>
            <a:r>
              <a:rPr lang="en-US" dirty="0"/>
              <a:t>Run MCTDH and TEDOPA </a:t>
            </a:r>
          </a:p>
          <a:p>
            <a:endParaRPr lang="en-US" dirty="0"/>
          </a:p>
          <a:p>
            <a:r>
              <a:rPr lang="en-US" dirty="0"/>
              <a:t>Run your own dynamics with a generator that is a sum of products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622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D5B13-AE87-E24D-AE97-7CCABA804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D9C24-72F3-4F01-4716-0340F0F17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74" y="-169174"/>
            <a:ext cx="11798968" cy="1325563"/>
          </a:xfrm>
        </p:spPr>
        <p:txBody>
          <a:bodyPr/>
          <a:lstStyle/>
          <a:p>
            <a:r>
              <a:rPr lang="en-US"/>
              <a:t>Exercise 1: Convergence with HEOM depth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68E2A8-9B93-5225-7EA3-25CDEAC68DBF}"/>
              </a:ext>
            </a:extLst>
          </p:cNvPr>
          <p:cNvSpPr txBox="1">
            <a:spLocks/>
          </p:cNvSpPr>
          <p:nvPr/>
        </p:nvSpPr>
        <p:spPr>
          <a:xfrm>
            <a:off x="482928" y="493607"/>
            <a:ext cx="11226143" cy="1018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Consider a two-level system (qubit) coupled to a 300 K bosonic environment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D88521-A018-2FF1-733B-84966803F0F6}"/>
              </a:ext>
            </a:extLst>
          </p:cNvPr>
          <p:cNvSpPr txBox="1">
            <a:spLocks/>
          </p:cNvSpPr>
          <p:nvPr/>
        </p:nvSpPr>
        <p:spPr>
          <a:xfrm>
            <a:off x="817326" y="1032920"/>
            <a:ext cx="3107765" cy="1196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System Hamiltonian: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7AC04-FF0F-76C2-484F-8B40E5075E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06280" y="1382690"/>
            <a:ext cx="2557366" cy="42302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F3F8BAC-8BE6-36CB-017B-F67EC50BB5F8}"/>
              </a:ext>
            </a:extLst>
          </p:cNvPr>
          <p:cNvSpPr txBox="1">
            <a:spLocks/>
          </p:cNvSpPr>
          <p:nvPr/>
        </p:nvSpPr>
        <p:spPr>
          <a:xfrm>
            <a:off x="825658" y="1971332"/>
            <a:ext cx="3107765" cy="17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Spectral density: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D9BD6-CF1D-DD91-0E3A-3E07024CF869}"/>
              </a:ext>
            </a:extLst>
          </p:cNvPr>
          <p:cNvSpPr txBox="1">
            <a:spLocks/>
          </p:cNvSpPr>
          <p:nvPr/>
        </p:nvSpPr>
        <p:spPr>
          <a:xfrm>
            <a:off x="390685" y="4387292"/>
            <a:ext cx="11226143" cy="17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92E78-C84F-D717-2220-B204951F26FC}"/>
              </a:ext>
            </a:extLst>
          </p:cNvPr>
          <p:cNvSpPr txBox="1"/>
          <p:nvPr/>
        </p:nvSpPr>
        <p:spPr>
          <a:xfrm>
            <a:off x="677100" y="6104251"/>
            <a:ext cx="11226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solidFill>
                  <a:srgbClr val="0070C0"/>
                </a:solidFill>
              </a:rPr>
              <a:t>What HEOM depth (dim) is needed for convergence?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2E490-F4A7-4404-2145-73C969691D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0530"/>
          <a:stretch>
            <a:fillRect/>
          </a:stretch>
        </p:blipFill>
        <p:spPr>
          <a:xfrm>
            <a:off x="4950724" y="2562490"/>
            <a:ext cx="2290550" cy="756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664665-25FA-C482-3A96-7FF892EF0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7503" y="3393711"/>
            <a:ext cx="1722120" cy="251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6E0E23-4CD6-2A27-97F8-FA7802189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1274" y="3393711"/>
            <a:ext cx="1836420" cy="2514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D25038-DA17-F7A5-038C-3A47E85C0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8943" y="3902595"/>
            <a:ext cx="1630680" cy="2514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3B0330-BBB9-3393-C64C-5DA2EB64C2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2440" y="3875272"/>
            <a:ext cx="1493520" cy="3048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5B5352A-F115-6DF2-7EF8-9B2AFDEED0A7}"/>
              </a:ext>
            </a:extLst>
          </p:cNvPr>
          <p:cNvSpPr txBox="1">
            <a:spLocks/>
          </p:cNvSpPr>
          <p:nvPr/>
        </p:nvSpPr>
        <p:spPr>
          <a:xfrm>
            <a:off x="833989" y="2720299"/>
            <a:ext cx="3107765" cy="17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Assume: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42303BB-A8E6-DB50-31ED-A4A277FB8230}"/>
              </a:ext>
            </a:extLst>
          </p:cNvPr>
          <p:cNvSpPr txBox="1">
            <a:spLocks/>
          </p:cNvSpPr>
          <p:nvPr/>
        </p:nvSpPr>
        <p:spPr>
          <a:xfrm>
            <a:off x="817327" y="4224903"/>
            <a:ext cx="10079491" cy="862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Initial state:						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B2B53A8-5FB7-B100-9564-A6C55158CBAA}"/>
              </a:ext>
            </a:extLst>
          </p:cNvPr>
          <p:cNvSpPr txBox="1">
            <a:spLocks/>
          </p:cNvSpPr>
          <p:nvPr/>
        </p:nvSpPr>
        <p:spPr>
          <a:xfrm>
            <a:off x="543085" y="4539693"/>
            <a:ext cx="11226143" cy="688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17A958B-C26E-4C09-F25E-FDB6E5B86B09}"/>
              </a:ext>
            </a:extLst>
          </p:cNvPr>
          <p:cNvSpPr txBox="1">
            <a:spLocks/>
          </p:cNvSpPr>
          <p:nvPr/>
        </p:nvSpPr>
        <p:spPr>
          <a:xfrm>
            <a:off x="817326" y="5206597"/>
            <a:ext cx="10079491" cy="862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Monitor the dynamics:	 	Population inversion </a:t>
            </a:r>
          </a:p>
          <a:p>
            <a:endParaRPr lang="en-US" sz="2400"/>
          </a:p>
          <a:p>
            <a:r>
              <a:rPr lang="en-US" sz="2400"/>
              <a:t>				Coherence magnitude					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FDB01A-096F-E02B-8DE9-9387B2F6DA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7189" y="4250887"/>
            <a:ext cx="2644140" cy="624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31A692-479F-E4A4-E35E-4C85554135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4521" y="4941536"/>
            <a:ext cx="405130" cy="258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C13D9-FA61-3673-717C-CD1E316AF1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5673" y="1943741"/>
            <a:ext cx="1163586" cy="55206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96E6694-7038-834F-AABD-DE3D60CBE2BF}"/>
              </a:ext>
            </a:extLst>
          </p:cNvPr>
          <p:cNvSpPr txBox="1">
            <a:spLocks/>
          </p:cNvSpPr>
          <p:nvPr/>
        </p:nvSpPr>
        <p:spPr>
          <a:xfrm>
            <a:off x="676096" y="1308790"/>
            <a:ext cx="3107765" cy="17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Coupling Hamiltonian:</a:t>
            </a:r>
          </a:p>
        </p:txBody>
      </p:sp>
    </p:spTree>
    <p:extLst>
      <p:ext uri="{BB962C8B-B14F-4D97-AF65-F5344CB8AC3E}">
        <p14:creationId xmlns:p14="http://schemas.microsoft.com/office/powerpoint/2010/main" val="3226948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C5B4C-83E1-464C-F0EC-D50BB1A9A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5519-8455-12CB-EF19-2D235B05A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74" y="-169174"/>
            <a:ext cx="11798968" cy="1325563"/>
          </a:xfrm>
        </p:spPr>
        <p:txBody>
          <a:bodyPr/>
          <a:lstStyle/>
          <a:p>
            <a:r>
              <a:rPr lang="en-US"/>
              <a:t>Exercise 2: Convergence with Low T Corrections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5A6FD0-B5EE-7F9B-06B4-F78D1956750F}"/>
              </a:ext>
            </a:extLst>
          </p:cNvPr>
          <p:cNvSpPr txBox="1">
            <a:spLocks/>
          </p:cNvSpPr>
          <p:nvPr/>
        </p:nvSpPr>
        <p:spPr>
          <a:xfrm>
            <a:off x="482928" y="493607"/>
            <a:ext cx="11226143" cy="1018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Consider a two-level system (qubit) coupled to a </a:t>
            </a:r>
            <a:r>
              <a:rPr lang="en-US" sz="2400">
                <a:solidFill>
                  <a:srgbClr val="FF0000"/>
                </a:solidFill>
              </a:rPr>
              <a:t>100 K </a:t>
            </a:r>
            <a:r>
              <a:rPr lang="en-US" sz="2400"/>
              <a:t>bosonic environment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ABE7F4-C9EC-474E-853F-BAE6735D7E57}"/>
              </a:ext>
            </a:extLst>
          </p:cNvPr>
          <p:cNvSpPr txBox="1">
            <a:spLocks/>
          </p:cNvSpPr>
          <p:nvPr/>
        </p:nvSpPr>
        <p:spPr>
          <a:xfrm>
            <a:off x="817326" y="1032920"/>
            <a:ext cx="3107765" cy="1196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System Hamiltonian: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07678-42C4-155D-98FE-F537BB1B38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06280" y="1382690"/>
            <a:ext cx="2557366" cy="42302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264FFCD-49EC-FDBC-52D4-59C190EF0DAD}"/>
              </a:ext>
            </a:extLst>
          </p:cNvPr>
          <p:cNvSpPr txBox="1">
            <a:spLocks/>
          </p:cNvSpPr>
          <p:nvPr/>
        </p:nvSpPr>
        <p:spPr>
          <a:xfrm>
            <a:off x="825658" y="1971332"/>
            <a:ext cx="3107765" cy="17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Spectral density: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6EEF999-61C1-C414-A2A3-F787E7E16939}"/>
              </a:ext>
            </a:extLst>
          </p:cNvPr>
          <p:cNvSpPr txBox="1">
            <a:spLocks/>
          </p:cNvSpPr>
          <p:nvPr/>
        </p:nvSpPr>
        <p:spPr>
          <a:xfrm>
            <a:off x="390685" y="4387292"/>
            <a:ext cx="11226143" cy="17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B5840-ABC9-A591-7E4C-57D812DB23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0530"/>
          <a:stretch>
            <a:fillRect/>
          </a:stretch>
        </p:blipFill>
        <p:spPr>
          <a:xfrm>
            <a:off x="4950724" y="2562490"/>
            <a:ext cx="2290550" cy="756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1DA10E-1283-576B-2B2A-F3173BC6D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7503" y="3393711"/>
            <a:ext cx="1722120" cy="251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1BB638-0749-1E70-FB87-D553C3662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1274" y="3393711"/>
            <a:ext cx="1836420" cy="2514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5E61AF-AA36-F3CA-8826-BD7BDCC0C5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8943" y="3902595"/>
            <a:ext cx="1630680" cy="2514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13D27D-D92A-A192-C3A2-2AC1D2ACEB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2440" y="3875272"/>
            <a:ext cx="1493520" cy="3048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E85E26C-0505-0E92-AE33-15F7B9E46BEE}"/>
              </a:ext>
            </a:extLst>
          </p:cNvPr>
          <p:cNvSpPr txBox="1">
            <a:spLocks/>
          </p:cNvSpPr>
          <p:nvPr/>
        </p:nvSpPr>
        <p:spPr>
          <a:xfrm>
            <a:off x="833989" y="2720299"/>
            <a:ext cx="3107765" cy="17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Assume: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3753024-050D-7E79-C32F-F2F96E92CB42}"/>
              </a:ext>
            </a:extLst>
          </p:cNvPr>
          <p:cNvSpPr txBox="1">
            <a:spLocks/>
          </p:cNvSpPr>
          <p:nvPr/>
        </p:nvSpPr>
        <p:spPr>
          <a:xfrm>
            <a:off x="817327" y="4224903"/>
            <a:ext cx="10079491" cy="862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Initial state:						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E40B769-3DA4-57CE-9090-3601A16F0CBC}"/>
              </a:ext>
            </a:extLst>
          </p:cNvPr>
          <p:cNvSpPr txBox="1">
            <a:spLocks/>
          </p:cNvSpPr>
          <p:nvPr/>
        </p:nvSpPr>
        <p:spPr>
          <a:xfrm>
            <a:off x="543085" y="4539693"/>
            <a:ext cx="11226143" cy="688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29627D3-C8EB-6FB0-A561-6DB1D86E6332}"/>
              </a:ext>
            </a:extLst>
          </p:cNvPr>
          <p:cNvSpPr txBox="1">
            <a:spLocks/>
          </p:cNvSpPr>
          <p:nvPr/>
        </p:nvSpPr>
        <p:spPr>
          <a:xfrm>
            <a:off x="817326" y="5206597"/>
            <a:ext cx="10079491" cy="862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Monitor the dynamics:	 	Population inversion </a:t>
            </a:r>
          </a:p>
          <a:p>
            <a:endParaRPr lang="en-US" sz="2400"/>
          </a:p>
          <a:p>
            <a:r>
              <a:rPr lang="en-US" sz="2400"/>
              <a:t>				Coherence magnitude					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A1EBCFA-56F0-D5E4-28FE-A930D16A8C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7189" y="4250887"/>
            <a:ext cx="2644140" cy="624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52B53C-9563-F32E-30E6-CEA2D39EA8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4521" y="4941536"/>
            <a:ext cx="405130" cy="258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B1314E-032A-59D2-996E-370E360071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5673" y="1943741"/>
            <a:ext cx="1163586" cy="55206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66E5FC6-3DAB-0961-7745-6946ED02755B}"/>
              </a:ext>
            </a:extLst>
          </p:cNvPr>
          <p:cNvSpPr txBox="1">
            <a:spLocks/>
          </p:cNvSpPr>
          <p:nvPr/>
        </p:nvSpPr>
        <p:spPr>
          <a:xfrm>
            <a:off x="676096" y="1308790"/>
            <a:ext cx="3107765" cy="17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Coupling Hamiltonian: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720512-2E82-C4B4-27D0-33480AED2EB5}"/>
              </a:ext>
            </a:extLst>
          </p:cNvPr>
          <p:cNvSpPr txBox="1"/>
          <p:nvPr/>
        </p:nvSpPr>
        <p:spPr>
          <a:xfrm>
            <a:off x="677100" y="5953798"/>
            <a:ext cx="11226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solidFill>
                  <a:srgbClr val="0070C0"/>
                </a:solidFill>
              </a:rPr>
              <a:t>How many Low Temperature corrections do you need for convergence?</a:t>
            </a:r>
          </a:p>
          <a:p>
            <a:pPr algn="just"/>
            <a:r>
              <a:rPr lang="en-US" sz="2800"/>
              <a:t>Hint: With a DL environment no coherence revivals are expected</a:t>
            </a:r>
            <a:endParaRPr lang="en-US" sz="2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0647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741A8-4B88-43DA-4F58-C1D36D59D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 1">
            <a:extLst>
              <a:ext uri="{FF2B5EF4-FFF2-40B4-BE49-F238E27FC236}">
                <a16:creationId xmlns:a16="http://schemas.microsoft.com/office/drawing/2014/main" id="{A5B40F66-F170-9F8A-7A88-4F7CE2E23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74" y="-169174"/>
            <a:ext cx="11798968" cy="1325563"/>
          </a:xfrm>
        </p:spPr>
        <p:txBody>
          <a:bodyPr/>
          <a:lstStyle/>
          <a:p>
            <a:r>
              <a:rPr lang="en-US"/>
              <a:t>Exercise 3: 3-site FMO</a:t>
            </a:r>
          </a:p>
        </p:txBody>
      </p:sp>
      <p:sp>
        <p:nvSpPr>
          <p:cNvPr id="6" name="Title 1 2">
            <a:extLst>
              <a:ext uri="{FF2B5EF4-FFF2-40B4-BE49-F238E27FC236}">
                <a16:creationId xmlns:a16="http://schemas.microsoft.com/office/drawing/2014/main" id="{7E4D8187-714E-8F01-D27F-89EAF8584548}"/>
              </a:ext>
            </a:extLst>
          </p:cNvPr>
          <p:cNvSpPr txBox="1">
            <a:spLocks/>
          </p:cNvSpPr>
          <p:nvPr/>
        </p:nvSpPr>
        <p:spPr>
          <a:xfrm>
            <a:off x="482927" y="679436"/>
            <a:ext cx="11226143" cy="80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Consider the {|0&gt;, |1&gt;, |2&gt;} subsystem in the FMO Hamiltonian (provided below in cm-1). Create a TENSO input for this system</a:t>
            </a:r>
          </a:p>
        </p:txBody>
      </p:sp>
      <p:sp>
        <p:nvSpPr>
          <p:cNvPr id="7" name="Title 1 3">
            <a:extLst>
              <a:ext uri="{FF2B5EF4-FFF2-40B4-BE49-F238E27FC236}">
                <a16:creationId xmlns:a16="http://schemas.microsoft.com/office/drawing/2014/main" id="{3CB69F6B-7133-F1E9-2F5C-FEABE9148E01}"/>
              </a:ext>
            </a:extLst>
          </p:cNvPr>
          <p:cNvSpPr txBox="1">
            <a:spLocks/>
          </p:cNvSpPr>
          <p:nvPr/>
        </p:nvSpPr>
        <p:spPr>
          <a:xfrm>
            <a:off x="777240" y="1638013"/>
            <a:ext cx="3432245" cy="662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System Hamiltonian (cm-1):</a:t>
            </a:r>
          </a:p>
        </p:txBody>
      </p:sp>
      <p:sp>
        <p:nvSpPr>
          <p:cNvPr id="8" name="Title 1 4">
            <a:extLst>
              <a:ext uri="{FF2B5EF4-FFF2-40B4-BE49-F238E27FC236}">
                <a16:creationId xmlns:a16="http://schemas.microsoft.com/office/drawing/2014/main" id="{20B3A7C5-139C-1214-9B8E-1769F1D0D8C4}"/>
              </a:ext>
            </a:extLst>
          </p:cNvPr>
          <p:cNvSpPr txBox="1">
            <a:spLocks/>
          </p:cNvSpPr>
          <p:nvPr/>
        </p:nvSpPr>
        <p:spPr>
          <a:xfrm>
            <a:off x="777240" y="3257465"/>
            <a:ext cx="3107765" cy="448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Spectral density: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DC272A-3C1B-7BDA-E2E9-270A7D767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750" y="2572729"/>
            <a:ext cx="3383280" cy="320040"/>
          </a:xfrm>
          <a:prstGeom prst="rect">
            <a:avLst/>
          </a:prstGeom>
        </p:spPr>
      </p:pic>
      <p:sp>
        <p:nvSpPr>
          <p:cNvPr id="11" name="Title 1 5">
            <a:extLst>
              <a:ext uri="{FF2B5EF4-FFF2-40B4-BE49-F238E27FC236}">
                <a16:creationId xmlns:a16="http://schemas.microsoft.com/office/drawing/2014/main" id="{730C853D-3FCF-15E3-B7DC-B23C1F6A6D9E}"/>
              </a:ext>
            </a:extLst>
          </p:cNvPr>
          <p:cNvSpPr txBox="1">
            <a:spLocks/>
          </p:cNvSpPr>
          <p:nvPr/>
        </p:nvSpPr>
        <p:spPr>
          <a:xfrm>
            <a:off x="777240" y="2574809"/>
            <a:ext cx="3107765" cy="448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Coupling Hamiltonians:</a:t>
            </a:r>
          </a:p>
        </p:txBody>
      </p:sp>
      <p:sp>
        <p:nvSpPr>
          <p:cNvPr id="12" name="Title 1 6">
            <a:extLst>
              <a:ext uri="{FF2B5EF4-FFF2-40B4-BE49-F238E27FC236}">
                <a16:creationId xmlns:a16="http://schemas.microsoft.com/office/drawing/2014/main" id="{1AFB67AD-83BC-337C-0E11-F2A98E61845A}"/>
              </a:ext>
            </a:extLst>
          </p:cNvPr>
          <p:cNvSpPr txBox="1">
            <a:spLocks/>
          </p:cNvSpPr>
          <p:nvPr/>
        </p:nvSpPr>
        <p:spPr>
          <a:xfrm>
            <a:off x="777240" y="3902204"/>
            <a:ext cx="3107765" cy="448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Assume: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6642C7-E423-FBB8-340B-FD9B35DAF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750" y="1609250"/>
            <a:ext cx="2870200" cy="825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0943C5-5431-E063-FB0F-D29320EB8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977" y="3975662"/>
            <a:ext cx="1436410" cy="2418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CEBB89-9DEC-EC41-5D75-1678E7895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8240" y="3956513"/>
            <a:ext cx="2481580" cy="269737"/>
          </a:xfrm>
          <a:prstGeom prst="rect">
            <a:avLst/>
          </a:prstGeom>
        </p:spPr>
      </p:pic>
      <p:sp>
        <p:nvSpPr>
          <p:cNvPr id="16" name="Title 1 6">
            <a:extLst>
              <a:ext uri="{FF2B5EF4-FFF2-40B4-BE49-F238E27FC236}">
                <a16:creationId xmlns:a16="http://schemas.microsoft.com/office/drawing/2014/main" id="{C555E4ED-28B5-4294-EB20-21DC3139F240}"/>
              </a:ext>
            </a:extLst>
          </p:cNvPr>
          <p:cNvSpPr txBox="1">
            <a:spLocks/>
          </p:cNvSpPr>
          <p:nvPr/>
        </p:nvSpPr>
        <p:spPr>
          <a:xfrm>
            <a:off x="777239" y="4587585"/>
            <a:ext cx="3107765" cy="448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Initial state: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D00225-69BA-7DDC-0843-0EB6605C0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0992" y="4618470"/>
            <a:ext cx="1436410" cy="301973"/>
          </a:xfrm>
          <a:prstGeom prst="rect">
            <a:avLst/>
          </a:prstGeom>
        </p:spPr>
      </p:pic>
      <p:sp>
        <p:nvSpPr>
          <p:cNvPr id="18" name="Title 1 6">
            <a:extLst>
              <a:ext uri="{FF2B5EF4-FFF2-40B4-BE49-F238E27FC236}">
                <a16:creationId xmlns:a16="http://schemas.microsoft.com/office/drawing/2014/main" id="{E15D39E9-0ED2-03CA-FEA7-E10E58130382}"/>
              </a:ext>
            </a:extLst>
          </p:cNvPr>
          <p:cNvSpPr txBox="1">
            <a:spLocks/>
          </p:cNvSpPr>
          <p:nvPr/>
        </p:nvSpPr>
        <p:spPr>
          <a:xfrm>
            <a:off x="1307985" y="5153353"/>
            <a:ext cx="3107765" cy="448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Monitor the dynamics: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8117765-22AB-EB76-54FA-AA25A0DDAE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186" y="5144610"/>
            <a:ext cx="1804407" cy="317919"/>
          </a:xfrm>
          <a:prstGeom prst="rect">
            <a:avLst/>
          </a:prstGeom>
        </p:spPr>
      </p:pic>
      <p:sp>
        <p:nvSpPr>
          <p:cNvPr id="20" name="Title 1 6">
            <a:extLst>
              <a:ext uri="{FF2B5EF4-FFF2-40B4-BE49-F238E27FC236}">
                <a16:creationId xmlns:a16="http://schemas.microsoft.com/office/drawing/2014/main" id="{445CB7E7-2BB0-FC2C-683C-FF4FF24D644C}"/>
              </a:ext>
            </a:extLst>
          </p:cNvPr>
          <p:cNvSpPr txBox="1">
            <a:spLocks/>
          </p:cNvSpPr>
          <p:nvPr/>
        </p:nvSpPr>
        <p:spPr>
          <a:xfrm>
            <a:off x="7285950" y="5116969"/>
            <a:ext cx="3107765" cy="448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Site populations up to 1ps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C9F1F3-4394-1842-CB40-416CC06C104A}"/>
              </a:ext>
            </a:extLst>
          </p:cNvPr>
          <p:cNvSpPr txBox="1"/>
          <p:nvPr/>
        </p:nvSpPr>
        <p:spPr>
          <a:xfrm>
            <a:off x="390687" y="5456491"/>
            <a:ext cx="11226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solidFill>
                  <a:srgbClr val="0070C0"/>
                </a:solidFill>
              </a:rPr>
              <a:t>How many Low Temperature corrections do you need for convergence at 300K?, what about 77K?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7E4316-8A42-A586-43B7-48DA90CB07C9}"/>
              </a:ext>
            </a:extLst>
          </p:cNvPr>
          <p:cNvSpPr txBox="1"/>
          <p:nvPr/>
        </p:nvSpPr>
        <p:spPr>
          <a:xfrm>
            <a:off x="390687" y="6329695"/>
            <a:ext cx="11135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/>
              <a:t>Hint: You need three equivalent baths, one per site.</a:t>
            </a:r>
            <a:endParaRPr lang="en-US" sz="240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B35489-2250-8640-B7DC-54C7C87C8F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8407" y="3150373"/>
            <a:ext cx="2481580" cy="7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0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E5E91-77B8-D781-F4E5-82E387ADB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1">
            <a:extLst>
              <a:ext uri="{FF2B5EF4-FFF2-40B4-BE49-F238E27FC236}">
                <a16:creationId xmlns:a16="http://schemas.microsoft.com/office/drawing/2014/main" id="{E429F2B5-1F20-4C8D-4F7A-B3056AA843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00" y="-136261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The curse of dimensionality in HEOM</a:t>
            </a: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CAF57E-FD96-6292-B587-2200A4A06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06" y="2664462"/>
            <a:ext cx="4037330" cy="31711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03B75F-ADDD-6005-6244-773849F04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652" y="2591580"/>
            <a:ext cx="4023360" cy="29197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8DE527-D8C2-08FE-ED9D-2E156C058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100" y="1400849"/>
            <a:ext cx="1447800" cy="533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681829-C13E-0147-4773-F7BC9DA3CAD8}"/>
              </a:ext>
            </a:extLst>
          </p:cNvPr>
          <p:cNvSpPr txBox="1"/>
          <p:nvPr/>
        </p:nvSpPr>
        <p:spPr>
          <a:xfrm>
            <a:off x="92868" y="899144"/>
            <a:ext cx="94154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Memory needs grow exponentially with number of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34381-843A-891E-D575-426B2C78BD08}"/>
              </a:ext>
            </a:extLst>
          </p:cNvPr>
          <p:cNvSpPr txBox="1"/>
          <p:nvPr/>
        </p:nvSpPr>
        <p:spPr>
          <a:xfrm>
            <a:off x="769071" y="2191470"/>
            <a:ext cx="2936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Model spectral density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49AD5-F7A3-0FF1-A581-CE7FAAB0AFF7}"/>
              </a:ext>
            </a:extLst>
          </p:cNvPr>
          <p:cNvSpPr txBox="1"/>
          <p:nvPr/>
        </p:nvSpPr>
        <p:spPr>
          <a:xfrm>
            <a:off x="7894960" y="2044501"/>
            <a:ext cx="3352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Realistic spectral density</a:t>
            </a:r>
          </a:p>
        </p:txBody>
      </p:sp>
    </p:spTree>
    <p:extLst>
      <p:ext uri="{BB962C8B-B14F-4D97-AF65-F5344CB8AC3E}">
        <p14:creationId xmlns:p14="http://schemas.microsoft.com/office/powerpoint/2010/main" val="2548447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2BEA9-BA4C-C31E-88ED-65030038E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1">
            <a:extLst>
              <a:ext uri="{FF2B5EF4-FFF2-40B4-BE49-F238E27FC236}">
                <a16:creationId xmlns:a16="http://schemas.microsoft.com/office/drawing/2014/main" id="{74477A83-D99D-6B10-06B1-FF550EDFB1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-24194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Tree Tensor Network HEOM and TENSO</a:t>
            </a:r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9413F4-1253-0B9F-2C36-185FC24AFC04}"/>
              </a:ext>
            </a:extLst>
          </p:cNvPr>
          <p:cNvSpPr txBox="1"/>
          <p:nvPr/>
        </p:nvSpPr>
        <p:spPr>
          <a:xfrm>
            <a:off x="248653" y="744320"/>
            <a:ext cx="6019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 and Franco </a:t>
            </a:r>
            <a:r>
              <a:rPr lang="en-US" i="1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Chem. Phys.</a:t>
            </a:r>
            <a:r>
              <a:rPr lang="en-US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b="1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163</a:t>
            </a:r>
            <a:r>
              <a:rPr lang="en-US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104109 (2025)</a:t>
            </a:r>
          </a:p>
          <a:p>
            <a:endParaRPr lang="en-US">
              <a:solidFill>
                <a:srgbClr val="1A1A1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Editor’s Pick! Cover Article!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BB288CC4-BD77-D1E1-48D2-12E982953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232" y="60158"/>
            <a:ext cx="1828800" cy="1828800"/>
          </a:xfrm>
          <a:prstGeom prst="rect">
            <a:avLst/>
          </a:prstGeom>
        </p:spPr>
      </p:pic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A5A7153D-1E91-80A3-5082-7BD11FD86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979" y="1962211"/>
            <a:ext cx="3653589" cy="483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38AF75-B1DC-1E05-6F27-2D937913769E}"/>
              </a:ext>
            </a:extLst>
          </p:cNvPr>
          <p:cNvSpPr txBox="1"/>
          <p:nvPr/>
        </p:nvSpPr>
        <p:spPr>
          <a:xfrm>
            <a:off x="268530" y="1962211"/>
            <a:ext cx="4678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ifgroup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pytenso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D4E41-4D03-EBC8-BCB4-B4076EA7FD0F}"/>
              </a:ext>
            </a:extLst>
          </p:cNvPr>
          <p:cNvSpPr txBox="1"/>
          <p:nvPr/>
        </p:nvSpPr>
        <p:spPr>
          <a:xfrm>
            <a:off x="248653" y="2592409"/>
            <a:ext cx="747562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rgbClr val="146426"/>
                </a:solidFill>
                <a:latin typeface="Helvetica" pitchFamily="2" charset="0"/>
              </a:rPr>
              <a:t>Enables HEOM computations with highly structured environments</a:t>
            </a:r>
          </a:p>
          <a:p>
            <a:pPr marL="285750" indent="-285750">
              <a:buFontTx/>
              <a:buChar char="-"/>
            </a:pPr>
            <a:endParaRPr lang="en-US">
              <a:solidFill>
                <a:srgbClr val="146426"/>
              </a:solidFill>
              <a:latin typeface="Helvetica" pitchFamily="2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solidFill>
                  <a:srgbClr val="146426"/>
                </a:solidFill>
                <a:latin typeface="Helvetica" pitchFamily="2" charset="0"/>
              </a:rPr>
              <a:t>Implements tensor trains and tensor trees</a:t>
            </a:r>
          </a:p>
          <a:p>
            <a:pPr marL="285750" indent="-285750">
              <a:buFontTx/>
              <a:buChar char="-"/>
            </a:pPr>
            <a:endParaRPr lang="en-US">
              <a:solidFill>
                <a:srgbClr val="146426"/>
              </a:solidFill>
              <a:latin typeface="Helvetica" pitchFamily="2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solidFill>
                  <a:srgbClr val="146426"/>
                </a:solidFill>
                <a:latin typeface="Helvetica" pitchFamily="2" charset="0"/>
              </a:rPr>
              <a:t>Three propagation strategies (Direct, PS1 and PS2)</a:t>
            </a:r>
          </a:p>
          <a:p>
            <a:pPr marL="285750" indent="-285750">
              <a:buFontTx/>
              <a:buChar char="-"/>
            </a:pPr>
            <a:endParaRPr lang="en-US">
              <a:solidFill>
                <a:srgbClr val="146426"/>
              </a:solidFill>
              <a:latin typeface="Helvetica" pitchFamily="2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solidFill>
                  <a:srgbClr val="146426"/>
                </a:solidFill>
                <a:latin typeface="Helvetica" pitchFamily="2" charset="0"/>
              </a:rPr>
              <a:t>Fixed and variable rank propagation strategies</a:t>
            </a:r>
          </a:p>
          <a:p>
            <a:pPr marL="285750" indent="-285750">
              <a:buFontTx/>
              <a:buChar char="-"/>
            </a:pPr>
            <a:endParaRPr lang="en-US">
              <a:solidFill>
                <a:srgbClr val="146426"/>
              </a:solidFill>
              <a:latin typeface="Helvetica" pitchFamily="2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solidFill>
                  <a:srgbClr val="146426"/>
                </a:solidFill>
                <a:latin typeface="Helvetica" pitchFamily="2" charset="0"/>
              </a:rPr>
              <a:t>Allows for time-dependent driving and non-commuting fluctuations</a:t>
            </a:r>
          </a:p>
          <a:p>
            <a:pPr marL="285750" indent="-285750">
              <a:buFontTx/>
              <a:buChar char="-"/>
            </a:pPr>
            <a:endParaRPr lang="en-US">
              <a:solidFill>
                <a:srgbClr val="146426"/>
              </a:solidFill>
              <a:latin typeface="Helvetica" pitchFamily="2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solidFill>
                  <a:srgbClr val="146426"/>
                </a:solidFill>
                <a:latin typeface="Helvetica" pitchFamily="2" charset="0"/>
              </a:rPr>
              <a:t>Open-source code TENSO</a:t>
            </a:r>
          </a:p>
        </p:txBody>
      </p:sp>
    </p:spTree>
    <p:extLst>
      <p:ext uri="{BB962C8B-B14F-4D97-AF65-F5344CB8AC3E}">
        <p14:creationId xmlns:p14="http://schemas.microsoft.com/office/powerpoint/2010/main" val="3496649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4B3DE-104D-C6F1-A9F5-452853BA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1">
            <a:extLst>
              <a:ext uri="{FF2B5EF4-FFF2-40B4-BE49-F238E27FC236}">
                <a16:creationId xmlns:a16="http://schemas.microsoft.com/office/drawing/2014/main" id="{026E73A0-7FB4-3887-E5F9-639957B2FE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199" y="-963"/>
            <a:ext cx="12115801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TTN decomposition of the extended density operator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65C47-893E-A756-EE00-A57BF0437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505" y="2664529"/>
            <a:ext cx="2524760" cy="337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DC8A12-F33B-725A-614F-D29FA4353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949" y="6141708"/>
            <a:ext cx="5194300" cy="53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A8092B-E5D3-2F19-3838-94F0FB509EF1}"/>
              </a:ext>
            </a:extLst>
          </p:cNvPr>
          <p:cNvSpPr txBox="1"/>
          <p:nvPr/>
        </p:nvSpPr>
        <p:spPr>
          <a:xfrm>
            <a:off x="171934" y="1004714"/>
            <a:ext cx="86191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Hypothesis: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There is significant redundancy in the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bexcitonic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space that can be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4EC64-B06E-9BD4-B8E2-19D1CBDA63BD}"/>
              </a:ext>
            </a:extLst>
          </p:cNvPr>
          <p:cNvSpPr txBox="1"/>
          <p:nvPr/>
        </p:nvSpPr>
        <p:spPr>
          <a:xfrm>
            <a:off x="443932" y="1889063"/>
            <a:ext cx="3429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Extended Density Operator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ABAB41-D335-9899-98A1-FA53EB5B67F2}"/>
              </a:ext>
            </a:extLst>
          </p:cNvPr>
          <p:cNvSpPr txBox="1"/>
          <p:nvPr/>
        </p:nvSpPr>
        <p:spPr>
          <a:xfrm>
            <a:off x="350453" y="2593328"/>
            <a:ext cx="4911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Put all ADMs in a high-order tensor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7C3C50-9E1C-D043-698E-9588A7F0F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39430"/>
            <a:ext cx="3213100" cy="215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98BE02-FF59-E808-6846-4285233F1E44}"/>
              </a:ext>
            </a:extLst>
          </p:cNvPr>
          <p:cNvSpPr txBox="1"/>
          <p:nvPr/>
        </p:nvSpPr>
        <p:spPr>
          <a:xfrm>
            <a:off x="3334954" y="4410817"/>
            <a:ext cx="198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indexes in the root tensor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CBD80E-48F2-24AE-4A93-487313B195CC}"/>
              </a:ext>
            </a:extLst>
          </p:cNvPr>
          <p:cNvCxnSpPr>
            <a:cxnSpLocks/>
          </p:cNvCxnSpPr>
          <p:nvPr/>
        </p:nvCxnSpPr>
        <p:spPr>
          <a:xfrm flipV="1">
            <a:off x="5355590" y="4395445"/>
            <a:ext cx="848995" cy="2010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104ABA-E25E-3CCB-DB48-9016F8CDF97D}"/>
              </a:ext>
            </a:extLst>
          </p:cNvPr>
          <p:cNvSpPr txBox="1"/>
          <p:nvPr/>
        </p:nvSpPr>
        <p:spPr>
          <a:xfrm>
            <a:off x="9630747" y="3607757"/>
            <a:ext cx="198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Bexciton</a:t>
            </a:r>
            <a:r>
              <a:rPr lang="en-US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indexes in the </a:t>
            </a:r>
            <a:r>
              <a:rPr lang="en-US" err="1">
                <a:solidFill>
                  <a:srgbClr val="1A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989E88-8C99-63F8-73CA-0A4EBAC95F04}"/>
              </a:ext>
            </a:extLst>
          </p:cNvPr>
          <p:cNvSpPr txBox="1"/>
          <p:nvPr/>
        </p:nvSpPr>
        <p:spPr>
          <a:xfrm>
            <a:off x="350453" y="3297593"/>
            <a:ext cx="5464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Tree-Tensor Network Decomposition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ED79E4-B330-C6EB-9EFA-7141CDB4E95E}"/>
              </a:ext>
            </a:extLst>
          </p:cNvPr>
          <p:cNvCxnSpPr>
            <a:cxnSpLocks/>
          </p:cNvCxnSpPr>
          <p:nvPr/>
        </p:nvCxnSpPr>
        <p:spPr>
          <a:xfrm flipH="1">
            <a:off x="8888281" y="3985630"/>
            <a:ext cx="625157" cy="235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33E18CC-7FE6-ED4F-B1C6-532BBEB02A0F}"/>
              </a:ext>
            </a:extLst>
          </p:cNvPr>
          <p:cNvSpPr txBox="1"/>
          <p:nvPr/>
        </p:nvSpPr>
        <p:spPr>
          <a:xfrm>
            <a:off x="443932" y="5598043"/>
            <a:ext cx="5464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Polynomial space complexity with </a:t>
            </a:r>
            <a:r>
              <a:rPr lang="en-US" sz="2000" i="1"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(!)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A8D877-9A41-4FB6-025F-5BB236500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1879355"/>
            <a:ext cx="2782570" cy="7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6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6FB6A-D1DE-69AB-C866-FCBAFB24A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1">
            <a:extLst>
              <a:ext uri="{FF2B5EF4-FFF2-40B4-BE49-F238E27FC236}">
                <a16:creationId xmlns:a16="http://schemas.microsoft.com/office/drawing/2014/main" id="{73D86D23-679E-8E81-B522-129DEA1C42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589" y="133906"/>
            <a:ext cx="11855116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Sum of product form for the generator of the dynamics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A3B37-F49C-C29A-B1D0-B7E2C9B46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50" y="762000"/>
            <a:ext cx="3568700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61CDC5-FD20-0970-6511-392DAB084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828801"/>
            <a:ext cx="7772400" cy="797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B4F65-415F-E7DC-293F-D9B5B79B3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2743201"/>
            <a:ext cx="4819650" cy="29259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8FA618-5958-7E02-1A65-E7535D839CF1}"/>
              </a:ext>
            </a:extLst>
          </p:cNvPr>
          <p:cNvSpPr txBox="1"/>
          <p:nvPr/>
        </p:nvSpPr>
        <p:spPr>
          <a:xfrm>
            <a:off x="1752600" y="5867400"/>
            <a:ext cx="7848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Parallel to Multi-configurational time-dependent Hartree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A0B07-BF73-E4FA-F4C7-55ECC24CFB4A}"/>
              </a:ext>
            </a:extLst>
          </p:cNvPr>
          <p:cNvSpPr txBox="1"/>
          <p:nvPr/>
        </p:nvSpPr>
        <p:spPr>
          <a:xfrm>
            <a:off x="2362200" y="6267510"/>
            <a:ext cx="571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>
                <a:latin typeface="Helvetica" pitchFamily="2" charset="0"/>
              </a:rPr>
              <a:t> H. Wang and M. Thoss, JCP </a:t>
            </a:r>
            <a:r>
              <a:rPr lang="en-US" b="1">
                <a:latin typeface="Helvetica" pitchFamily="2" charset="0"/>
              </a:rPr>
              <a:t>119</a:t>
            </a:r>
            <a:r>
              <a:rPr lang="en-US">
                <a:latin typeface="Helvetica" pitchFamily="2" charset="0"/>
              </a:rPr>
              <a:t>, 1289 (2003)</a:t>
            </a:r>
          </a:p>
        </p:txBody>
      </p:sp>
    </p:spTree>
    <p:extLst>
      <p:ext uri="{BB962C8B-B14F-4D97-AF65-F5344CB8AC3E}">
        <p14:creationId xmlns:p14="http://schemas.microsoft.com/office/powerpoint/2010/main" val="31121028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ITMAPVECTOR" val="0"/>
  <p:tag name="CHOOSECOLOR" val="False"/>
  <p:tag name="COLORHEX" val="000000"/>
  <p:tag name="IGUANATEXCURSOR" val="142"/>
  <p:tag name="IGUANATEXSIZE" val="20"/>
  <p:tag name="IGUANATEXVERSION" val="162"/>
  <p:tag name="LATEXADDIN" val="\documentclass{article}&#10;\usepackage{amsmath}&#10;\pagestyle{empty}&#10;\begin{document}&#10;&#10;$&#10;H_S = \left(E/2 \right)\sigma_z + \left(V/2 \right)\sigma_x&#10;$&#10;&#10;&#10;\end{document}"/>
  <p:tag name="LATEXENGINEID" val="0"/>
  <p:tag name="LATEXFORMHEIGHT" val=" 426.65"/>
  <p:tag name="LATEXFORMWIDTH" val=" 513.35"/>
  <p:tag name="LATEXFORMWRAP" val="True"/>
  <p:tag name="ORIGINALHEIGHT" val=" 125"/>
  <p:tag name="ORIGINALWIDTH" val=" 1410"/>
  <p:tag name="OUTPUTDPI" val=" 1200"/>
  <p:tag name="OUTPUTTYPE" val="PNG"/>
  <p:tag name="TEMPFOLDER" val="/Users/juan/Library/Containers/com.microsoft.Powerpoint/Data/tmp/TemporaryItems/"/>
  <p:tag name="TRANSPARENCY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ITMAPVECTOR" val="0"/>
  <p:tag name="CHOOSECOLOR" val="False"/>
  <p:tag name="COLORHEX" val="000000"/>
  <p:tag name="IGUANATEXCURSOR" val="142"/>
  <p:tag name="IGUANATEXSIZE" val="20"/>
  <p:tag name="IGUANATEXVERSION" val="162"/>
  <p:tag name="LATEXADDIN" val="\documentclass{article}&#10;\usepackage{amsmath}&#10;\pagestyle{empty}&#10;\begin{document}&#10;&#10;$&#10;H_S = \frac{\epsilon}{2}\sigma_z + \frac{\Delta}{2}\sigma_x&#10;$&#10;&#10;&#10;&#10;\end{document}"/>
  <p:tag name="LATEXENGINEID" val="0"/>
  <p:tag name="LATEXFORMHEIGHT" val=" 426.65"/>
  <p:tag name="LATEXFORMWIDTH" val=" 513.35"/>
  <p:tag name="LATEXFORMWRAP" val="True"/>
  <p:tag name="ORIGINALHEIGHT" val=" 154"/>
  <p:tag name="ORIGINALWIDTH" val=" 931"/>
  <p:tag name="OUTPUTDPI" val=" 1200"/>
  <p:tag name="OUTPUTTYPE" val="PNG"/>
  <p:tag name="TEMPFOLDER" val="/Users/juan/Library/Containers/com.microsoft.Powerpoint/Data/tmp/TemporaryItems/"/>
  <p:tag name="TRANSPARENCY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ITMAPVECTOR" val="0"/>
  <p:tag name="CHOOSECOLOR" val="False"/>
  <p:tag name="COLORHEX" val="000000"/>
  <p:tag name="IGUANATEXCURSOR" val="93"/>
  <p:tag name="IGUANATEXSIZE" val="20"/>
  <p:tag name="IGUANATEXVERSION" val="162"/>
  <p:tag name="LATEXADDIN" val="\documentclass{article}&#10;\usepackage{amsmath}&#10;\pagestyle{empty}&#10;\begin{document}&#10;&#10;$&#10;\sigma_z =&#10;\begin{pmatrix}&#10;1 &amp; 0 \\&#10;0 &amp; -1&#10;\end{pmatrix}&#10;$&#10;&#10;&#10;\end{document}"/>
  <p:tag name="LATEXENGINEID" val="0"/>
  <p:tag name="LATEXFORMHEIGHT" val=" 426.65"/>
  <p:tag name="LATEXFORMWIDTH" val=" 513.35"/>
  <p:tag name="LATEXFORMWRAP" val="True"/>
  <p:tag name="ORIGINALHEIGHT" val=" 299"/>
  <p:tag name="ORIGINALWIDTH" val=" 793"/>
  <p:tag name="OUTPUTDPI" val=" 1200"/>
  <p:tag name="OUTPUTTYPE" val="PNG"/>
  <p:tag name="TEMPFOLDER" val="/Users/juan/Library/Containers/com.microsoft.Powerpoint/Data/tmp/TemporaryItems/"/>
  <p:tag name="TRANSPARENCY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ITMAPVECTOR" val="0"/>
  <p:tag name="CHOOSECOLOR" val="False"/>
  <p:tag name="COLORHEX" val="000000"/>
  <p:tag name="IGUANATEXCURSOR" val="81"/>
  <p:tag name="IGUANATEXSIZE" val="20"/>
  <p:tag name="IGUANATEXVERSION" val="162"/>
  <p:tag name="LATEXADDIN" val="\documentclass{article}&#10;\usepackage{amsmath}&#10;\pagestyle{empty}&#10;\begin{document}&#10;$&#10;\sigma_x =&#10;\begin{pmatrix}&#10;0 &amp; 1 \\&#10;1 &amp; 0&#10;\end{pmatrix}&#10;$&#10;&#10;&#10;&#10;\end{document}"/>
  <p:tag name="LATEXENGINEID" val="0"/>
  <p:tag name="LATEXFORMHEIGHT" val=" 426.65"/>
  <p:tag name="LATEXFORMWIDTH" val=" 513.35"/>
  <p:tag name="LATEXFORMWRAP" val="True"/>
  <p:tag name="ORIGINALHEIGHT" val=" 299"/>
  <p:tag name="ORIGINALWIDTH" val=" 702"/>
  <p:tag name="OUTPUTDPI" val=" 1200"/>
  <p:tag name="OUTPUTTYPE" val="PNG"/>
  <p:tag name="TEMPFOLDER" val="/Users/juan/Library/Containers/com.microsoft.Powerpoint/Data/tmp/TemporaryItems/"/>
  <p:tag name="TRANSPARENCY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ITMAPVECTOR" val="0"/>
  <p:tag name="CHOOSECOLOR" val="False"/>
  <p:tag name="COLORHEX" val="000000"/>
  <p:tag name="IGUANATEXCURSOR" val="93"/>
  <p:tag name="IGUANATEXSIZE" val="20"/>
  <p:tag name="IGUANATEXVERSION" val="162"/>
  <p:tag name="LATEXADDIN" val="\documentclass{article}&#10;\usepackage{amsmath}&#10;\pagestyle{empty}&#10;\begin{document}&#10;&#10;$&#10;\sigma_z =&#10;\begin{pmatrix}&#10;1 &amp; 0 \\&#10;0 &amp; -1&#10;\end{pmatrix}&#10;$&#10;&#10;&#10;\end{document}"/>
  <p:tag name="LATEXENGINEID" val="0"/>
  <p:tag name="LATEXFORMHEIGHT" val=" 426.65"/>
  <p:tag name="LATEXFORMWIDTH" val=" 513.35"/>
  <p:tag name="LATEXFORMWRAP" val="True"/>
  <p:tag name="ORIGINALHEIGHT" val=" 299"/>
  <p:tag name="ORIGINALWIDTH" val=" 793"/>
  <p:tag name="OUTPUTDPI" val=" 1200"/>
  <p:tag name="OUTPUTTYPE" val="PNG"/>
  <p:tag name="TEMPFOLDER" val="/Users/juan/Library/Containers/com.microsoft.Powerpoint/Data/tmp/TemporaryItems/"/>
  <p:tag name="TRANSPARENCY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ITMAPVECTOR" val="0"/>
  <p:tag name="CHOOSECOLOR" val="False"/>
  <p:tag name="COLORHEX" val="000000"/>
  <p:tag name="IGUANATEXCURSOR" val="81"/>
  <p:tag name="IGUANATEXSIZE" val="20"/>
  <p:tag name="IGUANATEXVERSION" val="162"/>
  <p:tag name="LATEXADDIN" val="\documentclass{article}&#10;\usepackage{amsmath}&#10;\pagestyle{empty}&#10;\begin{document}&#10;$&#10;\sigma_x =&#10;\begin{pmatrix}&#10;0 &amp; 1 \\&#10;1 &amp; 0&#10;\end{pmatrix}&#10;$&#10;&#10;&#10;&#10;\end{document}"/>
  <p:tag name="LATEXENGINEID" val="0"/>
  <p:tag name="LATEXFORMHEIGHT" val=" 426.65"/>
  <p:tag name="LATEXFORMWIDTH" val=" 513.35"/>
  <p:tag name="LATEXFORMWRAP" val="True"/>
  <p:tag name="ORIGINALHEIGHT" val=" 299"/>
  <p:tag name="ORIGINALWIDTH" val=" 702"/>
  <p:tag name="OUTPUTDPI" val=" 1200"/>
  <p:tag name="OUTPUTTYPE" val="PNG"/>
  <p:tag name="TEMPFOLDER" val="/Users/juan/Library/Containers/com.microsoft.Powerpoint/Data/tmp/TemporaryItems/"/>
  <p:tag name="TRANSPARENCY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ITMAPVECTOR" val="0"/>
  <p:tag name="CHOOSECOLOR" val="False"/>
  <p:tag name="COLORHEX" val="000000"/>
  <p:tag name="IGUANATEXCURSOR" val="142"/>
  <p:tag name="IGUANATEXSIZE" val="20"/>
  <p:tag name="IGUANATEXVERSION" val="162"/>
  <p:tag name="LATEXADDIN" val="\documentclass{article}&#10;\usepackage{amsmath}&#10;\pagestyle{empty}&#10;\begin{document}&#10;&#10;$&#10;H_S = \left(E/2 \right)\sigma_z + \left(V/2 \right)\sigma_x&#10;$&#10;&#10;&#10;\end{document}"/>
  <p:tag name="LATEXENGINEID" val="0"/>
  <p:tag name="LATEXFORMHEIGHT" val=" 426.65"/>
  <p:tag name="LATEXFORMWIDTH" val=" 513.35"/>
  <p:tag name="LATEXFORMWRAP" val="True"/>
  <p:tag name="ORIGINALHEIGHT" val=" 125"/>
  <p:tag name="ORIGINALWIDTH" val=" 1410"/>
  <p:tag name="OUTPUTDPI" val=" 1200"/>
  <p:tag name="OUTPUTTYPE" val="PNG"/>
  <p:tag name="TEMPFOLDER" val="/Users/juan/Library/Containers/com.microsoft.Powerpoint/Data/tmp/TemporaryItems/"/>
  <p:tag name="TRANSPARENCY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ITMAPVECTOR" val="0"/>
  <p:tag name="CHOOSECOLOR" val="False"/>
  <p:tag name="COLORHEX" val="000000"/>
  <p:tag name="IGUANATEXCURSOR" val="93"/>
  <p:tag name="IGUANATEXSIZE" val="20"/>
  <p:tag name="IGUANATEXVERSION" val="162"/>
  <p:tag name="LATEXADDIN" val="\documentclass{article}&#10;\usepackage{amsmath}&#10;\pagestyle{empty}&#10;\begin{document}&#10;&#10;$&#10;\sigma_z =&#10;\begin{pmatrix}&#10;1 &amp; 0 \\&#10;0 &amp; -1&#10;\end{pmatrix}&#10;$&#10;&#10;&#10;\end{document}"/>
  <p:tag name="LATEXENGINEID" val="0"/>
  <p:tag name="LATEXFORMHEIGHT" val=" 426.65"/>
  <p:tag name="LATEXFORMWIDTH" val=" 513.35"/>
  <p:tag name="LATEXFORMWRAP" val="True"/>
  <p:tag name="ORIGINALHEIGHT" val=" 299"/>
  <p:tag name="ORIGINALWIDTH" val=" 793"/>
  <p:tag name="OUTPUTDPI" val=" 1200"/>
  <p:tag name="OUTPUTTYPE" val="PNG"/>
  <p:tag name="TEMPFOLDER" val="/Users/juan/Library/Containers/com.microsoft.Powerpoint/Data/tmp/TemporaryItems/"/>
  <p:tag name="TRANSPARENCY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ITMAPVECTOR" val="0"/>
  <p:tag name="CHOOSECOLOR" val="False"/>
  <p:tag name="COLORHEX" val="000000"/>
  <p:tag name="IGUANATEXCURSOR" val="81"/>
  <p:tag name="IGUANATEXSIZE" val="20"/>
  <p:tag name="IGUANATEXVERSION" val="162"/>
  <p:tag name="LATEXADDIN" val="\documentclass{article}&#10;\usepackage{amsmath}&#10;\pagestyle{empty}&#10;\begin{document}&#10;$&#10;\sigma_x =&#10;\begin{pmatrix}&#10;0 &amp; 1 \\&#10;1 &amp; 0&#10;\end{pmatrix}&#10;$&#10;&#10;&#10;&#10;\end{document}"/>
  <p:tag name="LATEXENGINEID" val="0"/>
  <p:tag name="LATEXFORMHEIGHT" val=" 426.65"/>
  <p:tag name="LATEXFORMWIDTH" val=" 513.35"/>
  <p:tag name="LATEXFORMWRAP" val="True"/>
  <p:tag name="ORIGINALHEIGHT" val=" 299"/>
  <p:tag name="ORIGINALWIDTH" val=" 702"/>
  <p:tag name="OUTPUTDPI" val=" 1200"/>
  <p:tag name="OUTPUTTYPE" val="PNG"/>
  <p:tag name="TEMPFOLDER" val="/Users/juan/Library/Containers/com.microsoft.Powerpoint/Data/tmp/TemporaryItems/"/>
  <p:tag name="TRANSPARENCY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ITMAPVECTOR" val="0"/>
  <p:tag name="CHOOSECOLOR" val="False"/>
  <p:tag name="COLORHEX" val="000000"/>
  <p:tag name="IGUANATEXCURSOR" val="142"/>
  <p:tag name="IGUANATEXSIZE" val="20"/>
  <p:tag name="IGUANATEXVERSION" val="162"/>
  <p:tag name="LATEXADDIN" val="\documentclass{article}&#10;\usepackage{amsmath}&#10;\pagestyle{empty}&#10;\begin{document}&#10;&#10;$&#10;H_S = \frac{\epsilon}{2}\sigma_z + \frac{\Delta}{2}\sigma_x&#10;$&#10;&#10;&#10;&#10;\end{document}"/>
  <p:tag name="LATEXENGINEID" val="0"/>
  <p:tag name="LATEXFORMHEIGHT" val=" 426.65"/>
  <p:tag name="LATEXFORMWIDTH" val=" 513.35"/>
  <p:tag name="LATEXFORMWRAP" val="True"/>
  <p:tag name="ORIGINALHEIGHT" val=" 154"/>
  <p:tag name="ORIGINALWIDTH" val=" 931"/>
  <p:tag name="OUTPUTDPI" val=" 1200"/>
  <p:tag name="OUTPUTTYPE" val="PNG"/>
  <p:tag name="TEMPFOLDER" val="/Users/juan/Library/Containers/com.microsoft.Powerpoint/Data/tmp/TemporaryItems/"/>
  <p:tag name="TRANSPARENCY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C63D60-60DF-B846-A60E-6E5CD7852D6C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374e17f4-cf11-4ce2-b3ef-5de76bf4ce41}" enabled="0" method="" siteId="{374e17f4-cf11-4ce2-b3ef-5de76bf4ce4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13254</Words>
  <Application>Microsoft Macintosh PowerPoint</Application>
  <PresentationFormat>Widescreen</PresentationFormat>
  <Paragraphs>1398</Paragraphs>
  <Slides>54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MinionPro</vt:lpstr>
      <vt:lpstr>Aptos</vt:lpstr>
      <vt:lpstr>Aptos Display</vt:lpstr>
      <vt:lpstr>Arial</vt:lpstr>
      <vt:lpstr>Calibri</vt:lpstr>
      <vt:lpstr>Helvetica</vt:lpstr>
      <vt:lpstr>Menlo</vt:lpstr>
      <vt:lpstr>Wingdings</vt:lpstr>
      <vt:lpstr>Office Theme</vt:lpstr>
      <vt:lpstr>PowerPoint Presentation</vt:lpstr>
      <vt:lpstr>Thanks!</vt:lpstr>
      <vt:lpstr>Thanks!</vt:lpstr>
      <vt:lpstr>The Hierarchical Equation of Motion (HEOM)</vt:lpstr>
      <vt:lpstr>Bexcitonic generalization of HEOM</vt:lpstr>
      <vt:lpstr>The curse of dimensionality in HEOM</vt:lpstr>
      <vt:lpstr>Tree Tensor Network HEOM and TENSO</vt:lpstr>
      <vt:lpstr>TTN decomposition of the extended density operator</vt:lpstr>
      <vt:lpstr>Sum of product form for the generator of the dynamics</vt:lpstr>
      <vt:lpstr>Master Equation for Core Tensors</vt:lpstr>
      <vt:lpstr>Propagation Strategies</vt:lpstr>
      <vt:lpstr>TENSO</vt:lpstr>
      <vt:lpstr>1. Install Anaconda: Creates computational environment with high compatibility between python libraries</vt:lpstr>
      <vt:lpstr>2. Download and Install TENSO from GitHub</vt:lpstr>
      <vt:lpstr>3. Download and Install VS Code: Useful Environment for Computing</vt:lpstr>
      <vt:lpstr>Example 1: Spin-Boson model</vt:lpstr>
      <vt:lpstr>Bath Correlation Function: decompose it into Drude-Lorentz and Brownian oscillator features</vt:lpstr>
      <vt:lpstr>4. Import relevant libraries (always needed)</vt:lpstr>
      <vt:lpstr>5. Generate Bath Correlation Function  (1DL + 1BO)</vt:lpstr>
      <vt:lpstr>PowerPoint Presentation</vt:lpstr>
      <vt:lpstr>7. System parameters and quantum dynamics</vt:lpstr>
      <vt:lpstr>8. Output</vt:lpstr>
      <vt:lpstr>8. Output</vt:lpstr>
      <vt:lpstr>Results</vt:lpstr>
      <vt:lpstr>Example 2: Driven Spin Boson model</vt:lpstr>
      <vt:lpstr>Example 2: Driven Spin Boson model</vt:lpstr>
      <vt:lpstr>Example 2: Driven Spin Boson model</vt:lpstr>
      <vt:lpstr>Example 2: Driven Spin Boson model</vt:lpstr>
      <vt:lpstr>Example 2: Driven Spin Boson model</vt:lpstr>
      <vt:lpstr>Example 3: Molecule in a cavity</vt:lpstr>
      <vt:lpstr>Example 3: Molecule in a cavity</vt:lpstr>
      <vt:lpstr>Example 3: Molecule in a cavity</vt:lpstr>
      <vt:lpstr>Example 3: Molecule in a cavity</vt:lpstr>
      <vt:lpstr>Example 3: Molecule in a cavity</vt:lpstr>
      <vt:lpstr>Example 3: Molecule in a cavity</vt:lpstr>
      <vt:lpstr>Results</vt:lpstr>
      <vt:lpstr>Example 4: Balanced Tree vs Tensor Train</vt:lpstr>
      <vt:lpstr>Example 4: Balanced Tree vs Tensor Train</vt:lpstr>
      <vt:lpstr>Example 4: Balanced Tree vs Tensor Train</vt:lpstr>
      <vt:lpstr>Example 4: Balanced Tree vs Tensor Train</vt:lpstr>
      <vt:lpstr>Results</vt:lpstr>
      <vt:lpstr>PowerPoint Presentation</vt:lpstr>
      <vt:lpstr>PowerPoint Presentation</vt:lpstr>
      <vt:lpstr>PowerPoint Presentation</vt:lpstr>
      <vt:lpstr>Results</vt:lpstr>
      <vt:lpstr>Example 6: Entanglement Sudden Death</vt:lpstr>
      <vt:lpstr>Example 6: Entanglement Sudden Death</vt:lpstr>
      <vt:lpstr>Example 6: Entanglement Sudden Death</vt:lpstr>
      <vt:lpstr>PowerPoint Presentation</vt:lpstr>
      <vt:lpstr>Example 6: Entanglement Sudden Death</vt:lpstr>
      <vt:lpstr>Other features (ask Juan and Michelle!)</vt:lpstr>
      <vt:lpstr>Exercise 1: Convergence with HEOM depth</vt:lpstr>
      <vt:lpstr>Exercise 2: Convergence with Low T Corrections</vt:lpstr>
      <vt:lpstr>Exercise 3: 3-site FMO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Camilo Rodríguez Betancourt, Juan</dc:creator>
  <cp:lastModifiedBy>Ignacio Franco</cp:lastModifiedBy>
  <cp:revision>7</cp:revision>
  <dcterms:created xsi:type="dcterms:W3CDTF">2025-12-29T19:17:09Z</dcterms:created>
  <dcterms:modified xsi:type="dcterms:W3CDTF">2026-01-06T22:13:13Z</dcterms:modified>
</cp:coreProperties>
</file>